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3" r:id="rId5"/>
  </p:sldMasterIdLst>
  <p:notesMasterIdLst>
    <p:notesMasterId r:id="rId60"/>
  </p:notesMasterIdLst>
  <p:handoutMasterIdLst>
    <p:handoutMasterId r:id="rId61"/>
  </p:handoutMasterIdLst>
  <p:sldIdLst>
    <p:sldId id="256" r:id="rId6"/>
    <p:sldId id="275" r:id="rId7"/>
    <p:sldId id="277" r:id="rId8"/>
    <p:sldId id="2147482241" r:id="rId9"/>
    <p:sldId id="307" r:id="rId10"/>
    <p:sldId id="278" r:id="rId11"/>
    <p:sldId id="308" r:id="rId12"/>
    <p:sldId id="2147471614" r:id="rId13"/>
    <p:sldId id="2147471717" r:id="rId14"/>
    <p:sldId id="2147482234" r:id="rId15"/>
    <p:sldId id="2147482236" r:id="rId16"/>
    <p:sldId id="2147482232" r:id="rId17"/>
    <p:sldId id="2147482233" r:id="rId18"/>
    <p:sldId id="2147482237" r:id="rId19"/>
    <p:sldId id="2147482238" r:id="rId20"/>
    <p:sldId id="279" r:id="rId21"/>
    <p:sldId id="312" r:id="rId22"/>
    <p:sldId id="3393" r:id="rId23"/>
    <p:sldId id="271" r:id="rId24"/>
    <p:sldId id="313" r:id="rId25"/>
    <p:sldId id="3394" r:id="rId26"/>
    <p:sldId id="316" r:id="rId27"/>
    <p:sldId id="3395" r:id="rId28"/>
    <p:sldId id="326" r:id="rId29"/>
    <p:sldId id="3398" r:id="rId30"/>
    <p:sldId id="3397" r:id="rId31"/>
    <p:sldId id="3400" r:id="rId32"/>
    <p:sldId id="311" r:id="rId33"/>
    <p:sldId id="257" r:id="rId34"/>
    <p:sldId id="2145708090" r:id="rId35"/>
    <p:sldId id="261" r:id="rId36"/>
    <p:sldId id="328" r:id="rId37"/>
    <p:sldId id="332" r:id="rId38"/>
    <p:sldId id="357" r:id="rId39"/>
    <p:sldId id="359" r:id="rId40"/>
    <p:sldId id="367" r:id="rId41"/>
    <p:sldId id="704" r:id="rId42"/>
    <p:sldId id="334" r:id="rId43"/>
    <p:sldId id="703" r:id="rId44"/>
    <p:sldId id="702" r:id="rId45"/>
    <p:sldId id="314" r:id="rId46"/>
    <p:sldId id="2147471714" r:id="rId47"/>
    <p:sldId id="2147471715" r:id="rId48"/>
    <p:sldId id="2147471716" r:id="rId49"/>
    <p:sldId id="336" r:id="rId50"/>
    <p:sldId id="337" r:id="rId51"/>
    <p:sldId id="338" r:id="rId52"/>
    <p:sldId id="333" r:id="rId53"/>
    <p:sldId id="315" r:id="rId54"/>
    <p:sldId id="3401" r:id="rId55"/>
    <p:sldId id="2147482242" r:id="rId56"/>
    <p:sldId id="319" r:id="rId57"/>
    <p:sldId id="320" r:id="rId58"/>
    <p:sldId id="3399"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0">
          <p15:clr>
            <a:srgbClr val="A4A3A4"/>
          </p15:clr>
        </p15:guide>
        <p15:guide id="2" pos="2851">
          <p15:clr>
            <a:srgbClr val="A4A3A4"/>
          </p15:clr>
        </p15:guide>
        <p15:guide id="3" orient="horz" pos="2502">
          <p15:clr>
            <a:srgbClr val="A4A3A4"/>
          </p15:clr>
        </p15:guide>
        <p15:guide id="4" pos="3081">
          <p15:clr>
            <a:srgbClr val="A4A3A4"/>
          </p15:clr>
        </p15:guide>
        <p15:guide id="5" orient="horz" pos="1462">
          <p15:clr>
            <a:srgbClr val="A4A3A4"/>
          </p15:clr>
        </p15:guide>
        <p15:guide id="6" pos="31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EE8"/>
    <a:srgbClr val="CDD4E5"/>
    <a:srgbClr val="000000"/>
    <a:srgbClr val="6DAB8D"/>
    <a:srgbClr val="262626"/>
    <a:srgbClr val="BB0000"/>
    <a:srgbClr val="04156A"/>
    <a:srgbClr val="056DFF"/>
    <a:srgbClr val="71AFFA"/>
    <a:srgbClr val="51BC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84B1A-2AA6-4E6C-B7AA-B813DD9C9093}" v="2" dt="2025-02-27T23:22:31.0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15" autoAdjust="0"/>
    <p:restoredTop sz="81699" autoAdjust="0"/>
  </p:normalViewPr>
  <p:slideViewPr>
    <p:cSldViewPr snapToGrid="0" snapToObjects="1">
      <p:cViewPr varScale="1">
        <p:scale>
          <a:sx n="114" d="100"/>
          <a:sy n="114" d="100"/>
        </p:scale>
        <p:origin x="1920" y="108"/>
      </p:cViewPr>
      <p:guideLst>
        <p:guide orient="horz" pos="1470"/>
        <p:guide pos="2851"/>
        <p:guide orient="horz" pos="2502"/>
        <p:guide pos="3081"/>
        <p:guide orient="horz" pos="1462"/>
        <p:guide pos="318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yn De Sio Garber" userId="cf647327-10ca-43d1-96bb-ed4184641bd3" providerId="ADAL" clId="{47C84B1A-2AA6-4E6C-B7AA-B813DD9C9093}"/>
    <pc:docChg chg="modSld">
      <pc:chgData name="Taryn De Sio Garber" userId="cf647327-10ca-43d1-96bb-ed4184641bd3" providerId="ADAL" clId="{47C84B1A-2AA6-4E6C-B7AA-B813DD9C9093}" dt="2025-02-27T23:22:31.057" v="1" actId="1076"/>
      <pc:docMkLst>
        <pc:docMk/>
      </pc:docMkLst>
      <pc:sldChg chg="addSp modSp">
        <pc:chgData name="Taryn De Sio Garber" userId="cf647327-10ca-43d1-96bb-ed4184641bd3" providerId="ADAL" clId="{47C84B1A-2AA6-4E6C-B7AA-B813DD9C9093}" dt="2025-02-27T23:22:31.057" v="1" actId="1076"/>
        <pc:sldMkLst>
          <pc:docMk/>
          <pc:sldMk cId="2841165874" sldId="3401"/>
        </pc:sldMkLst>
        <pc:picChg chg="add mod">
          <ac:chgData name="Taryn De Sio Garber" userId="cf647327-10ca-43d1-96bb-ed4184641bd3" providerId="ADAL" clId="{47C84B1A-2AA6-4E6C-B7AA-B813DD9C9093}" dt="2025-02-27T23:22:31.057" v="1" actId="1076"/>
          <ac:picMkLst>
            <pc:docMk/>
            <pc:sldMk cId="2841165874" sldId="3401"/>
            <ac:picMk id="2" creationId="{1C96E2AE-ACAC-E250-0823-E583F7BE79CC}"/>
          </ac:picMkLst>
        </pc:pic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00B559-7FD9-497B-8B8B-4A3F1FD8FE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DF35E67-184C-4D4D-8555-406C2E92E862}">
      <dgm:prSet/>
      <dgm:spPr/>
      <dgm:t>
        <a:bodyPr/>
        <a:lstStyle/>
        <a:p>
          <a:r>
            <a:rPr lang="en-US">
              <a:latin typeface="Gibson Light" pitchFamily="50" charset="0"/>
              <a:ea typeface="Gibson Light" pitchFamily="50" charset="0"/>
            </a:rPr>
            <a:t>Roadmap to defining a Whole Health Measurement Framework:</a:t>
          </a:r>
        </a:p>
      </dgm:t>
    </dgm:pt>
    <dgm:pt modelId="{EF0EB395-E67E-48D3-9438-0E36FBD678E1}" type="parTrans" cxnId="{C44CC89F-6EBC-4C8A-A4C0-7C37F8DF191C}">
      <dgm:prSet/>
      <dgm:spPr/>
      <dgm:t>
        <a:bodyPr/>
        <a:lstStyle/>
        <a:p>
          <a:endParaRPr lang="en-US">
            <a:latin typeface="Gibson Light" pitchFamily="50" charset="0"/>
            <a:ea typeface="Gibson Light" pitchFamily="50" charset="0"/>
          </a:endParaRPr>
        </a:p>
      </dgm:t>
    </dgm:pt>
    <dgm:pt modelId="{1172FD1B-6829-4471-957D-0412E2E4A5A4}" type="sibTrans" cxnId="{C44CC89F-6EBC-4C8A-A4C0-7C37F8DF191C}">
      <dgm:prSet/>
      <dgm:spPr/>
      <dgm:t>
        <a:bodyPr/>
        <a:lstStyle/>
        <a:p>
          <a:endParaRPr lang="en-US">
            <a:latin typeface="Gibson Light" pitchFamily="50" charset="0"/>
            <a:ea typeface="Gibson Light" pitchFamily="50" charset="0"/>
          </a:endParaRPr>
        </a:p>
      </dgm:t>
    </dgm:pt>
    <dgm:pt modelId="{310AF9A7-82C0-41E8-A2E0-A74FF95C7FC3}">
      <dgm:prSet/>
      <dgm:spPr/>
      <dgm:t>
        <a:bodyPr/>
        <a:lstStyle/>
        <a:p>
          <a:r>
            <a:rPr lang="en-US" b="1" dirty="0">
              <a:latin typeface="Gibson" pitchFamily="50" charset="0"/>
              <a:ea typeface="Gibson" pitchFamily="50" charset="0"/>
            </a:rPr>
            <a:t>Evaluate</a:t>
          </a:r>
          <a:r>
            <a:rPr lang="en-US" b="1" dirty="0">
              <a:latin typeface="Gibson Light" pitchFamily="50" charset="0"/>
              <a:ea typeface="Gibson Light" pitchFamily="50" charset="0"/>
            </a:rPr>
            <a:t> </a:t>
          </a:r>
          <a:r>
            <a:rPr lang="en-US" dirty="0">
              <a:latin typeface="Gibson Light" pitchFamily="50" charset="0"/>
              <a:ea typeface="Gibson Light" pitchFamily="50" charset="0"/>
            </a:rPr>
            <a:t>existing frameworks and literature </a:t>
          </a:r>
        </a:p>
      </dgm:t>
    </dgm:pt>
    <dgm:pt modelId="{AF2A9BAD-CA2E-40B5-B648-979A45E890E0}" type="parTrans" cxnId="{861E516D-E1F9-4DFA-8913-333B4897857E}">
      <dgm:prSet/>
      <dgm:spPr/>
      <dgm:t>
        <a:bodyPr/>
        <a:lstStyle/>
        <a:p>
          <a:endParaRPr lang="en-US">
            <a:latin typeface="Gibson Light" pitchFamily="50" charset="0"/>
            <a:ea typeface="Gibson Light" pitchFamily="50" charset="0"/>
          </a:endParaRPr>
        </a:p>
      </dgm:t>
    </dgm:pt>
    <dgm:pt modelId="{6FF9CE48-C45E-4E41-93FA-623AD97E2852}" type="sibTrans" cxnId="{861E516D-E1F9-4DFA-8913-333B4897857E}">
      <dgm:prSet/>
      <dgm:spPr/>
      <dgm:t>
        <a:bodyPr/>
        <a:lstStyle/>
        <a:p>
          <a:endParaRPr lang="en-US">
            <a:latin typeface="Gibson Light" pitchFamily="50" charset="0"/>
            <a:ea typeface="Gibson Light" pitchFamily="50" charset="0"/>
          </a:endParaRPr>
        </a:p>
      </dgm:t>
    </dgm:pt>
    <dgm:pt modelId="{9B3A04BF-AD7B-41AC-A426-DF3668A2DCA6}">
      <dgm:prSet/>
      <dgm:spPr/>
      <dgm:t>
        <a:bodyPr/>
        <a:lstStyle/>
        <a:p>
          <a:r>
            <a:rPr lang="en-US" b="1" dirty="0">
              <a:latin typeface="Gibson" pitchFamily="50" charset="0"/>
              <a:ea typeface="Gibson" pitchFamily="50" charset="0"/>
            </a:rPr>
            <a:t>Identify &amp; Convene</a:t>
          </a:r>
          <a:r>
            <a:rPr lang="en-US" b="1" dirty="0">
              <a:latin typeface="Gibson Light" pitchFamily="50" charset="0"/>
              <a:ea typeface="Gibson Light" pitchFamily="50" charset="0"/>
            </a:rPr>
            <a:t> </a:t>
          </a:r>
          <a:r>
            <a:rPr lang="en-US" dirty="0">
              <a:latin typeface="Gibson Light" pitchFamily="50" charset="0"/>
              <a:ea typeface="Gibson Light" pitchFamily="50" charset="0"/>
            </a:rPr>
            <a:t>key stakeholders and partner</a:t>
          </a:r>
        </a:p>
      </dgm:t>
    </dgm:pt>
    <dgm:pt modelId="{75798160-F6F7-4BE3-96F2-8119496DCA26}" type="parTrans" cxnId="{7448D226-5ABA-4B6F-8440-3ADD31BB2995}">
      <dgm:prSet/>
      <dgm:spPr/>
      <dgm:t>
        <a:bodyPr/>
        <a:lstStyle/>
        <a:p>
          <a:endParaRPr lang="en-US">
            <a:latin typeface="Gibson Light" pitchFamily="50" charset="0"/>
            <a:ea typeface="Gibson Light" pitchFamily="50" charset="0"/>
          </a:endParaRPr>
        </a:p>
      </dgm:t>
    </dgm:pt>
    <dgm:pt modelId="{7D45EDB3-8B68-4CED-90F1-7B4EC4E32503}" type="sibTrans" cxnId="{7448D226-5ABA-4B6F-8440-3ADD31BB2995}">
      <dgm:prSet/>
      <dgm:spPr/>
      <dgm:t>
        <a:bodyPr/>
        <a:lstStyle/>
        <a:p>
          <a:endParaRPr lang="en-US">
            <a:latin typeface="Gibson Light" pitchFamily="50" charset="0"/>
            <a:ea typeface="Gibson Light" pitchFamily="50" charset="0"/>
          </a:endParaRPr>
        </a:p>
      </dgm:t>
    </dgm:pt>
    <dgm:pt modelId="{CFAF8D56-0399-4E38-ABAC-DCEE27B9C9D8}">
      <dgm:prSet/>
      <dgm:spPr/>
      <dgm:t>
        <a:bodyPr/>
        <a:lstStyle/>
        <a:p>
          <a:r>
            <a:rPr lang="en-US" b="1" dirty="0">
              <a:latin typeface="Gibson" pitchFamily="50" charset="0"/>
              <a:ea typeface="Gibson" pitchFamily="50" charset="0"/>
            </a:rPr>
            <a:t>Define Framework</a:t>
          </a:r>
          <a:r>
            <a:rPr lang="en-US" dirty="0">
              <a:latin typeface="Gibson" pitchFamily="50" charset="0"/>
              <a:ea typeface="Gibson" pitchFamily="50" charset="0"/>
            </a:rPr>
            <a:t> </a:t>
          </a:r>
          <a:r>
            <a:rPr lang="en-US" dirty="0">
              <a:latin typeface="Gibson Light" pitchFamily="50" charset="0"/>
              <a:ea typeface="Gibson Light" pitchFamily="50" charset="0"/>
            </a:rPr>
            <a:t>: Elements, Measures, Integration into Practice (</a:t>
          </a:r>
          <a:r>
            <a:rPr lang="en-US" dirty="0">
              <a:solidFill>
                <a:srgbClr val="FF0000"/>
              </a:solidFill>
              <a:latin typeface="Gibson Light" pitchFamily="50" charset="0"/>
              <a:ea typeface="Gibson Light" pitchFamily="50" charset="0"/>
            </a:rPr>
            <a:t>Living Document</a:t>
          </a:r>
          <a:r>
            <a:rPr lang="en-US" dirty="0">
              <a:latin typeface="Gibson Light" pitchFamily="50" charset="0"/>
              <a:ea typeface="Gibson Light" pitchFamily="50" charset="0"/>
            </a:rPr>
            <a:t>) </a:t>
          </a:r>
        </a:p>
      </dgm:t>
    </dgm:pt>
    <dgm:pt modelId="{522870A9-1547-46C4-9E27-1AC407CB1BB2}" type="parTrans" cxnId="{2A44A1DC-72C0-480C-910D-1C88B5C2B6B4}">
      <dgm:prSet/>
      <dgm:spPr/>
      <dgm:t>
        <a:bodyPr/>
        <a:lstStyle/>
        <a:p>
          <a:endParaRPr lang="en-US">
            <a:latin typeface="Gibson Light" pitchFamily="50" charset="0"/>
            <a:ea typeface="Gibson Light" pitchFamily="50" charset="0"/>
          </a:endParaRPr>
        </a:p>
      </dgm:t>
    </dgm:pt>
    <dgm:pt modelId="{3970C414-F280-47A6-AFE2-E617DE3CED0C}" type="sibTrans" cxnId="{2A44A1DC-72C0-480C-910D-1C88B5C2B6B4}">
      <dgm:prSet/>
      <dgm:spPr/>
      <dgm:t>
        <a:bodyPr/>
        <a:lstStyle/>
        <a:p>
          <a:endParaRPr lang="en-US">
            <a:latin typeface="Gibson Light" pitchFamily="50" charset="0"/>
            <a:ea typeface="Gibson Light" pitchFamily="50" charset="0"/>
          </a:endParaRPr>
        </a:p>
      </dgm:t>
    </dgm:pt>
    <dgm:pt modelId="{761977CD-D464-4096-B83D-DE2CBD6D23A2}">
      <dgm:prSet/>
      <dgm:spPr/>
      <dgm:t>
        <a:bodyPr/>
        <a:lstStyle/>
        <a:p>
          <a:r>
            <a:rPr lang="en-US" b="1" dirty="0">
              <a:latin typeface="Gibson" pitchFamily="50" charset="0"/>
              <a:ea typeface="Gibson" pitchFamily="50" charset="0"/>
            </a:rPr>
            <a:t>Develop</a:t>
          </a:r>
          <a:r>
            <a:rPr lang="en-US" dirty="0">
              <a:latin typeface="Gibson Light" pitchFamily="50" charset="0"/>
              <a:ea typeface="Gibson Light" pitchFamily="50" charset="0"/>
            </a:rPr>
            <a:t> a Framework</a:t>
          </a:r>
        </a:p>
      </dgm:t>
    </dgm:pt>
    <dgm:pt modelId="{6A3FE28C-15E1-4477-8FC0-660089F7D11A}" type="parTrans" cxnId="{864466BC-D702-4519-B664-823C20420260}">
      <dgm:prSet/>
      <dgm:spPr/>
      <dgm:t>
        <a:bodyPr/>
        <a:lstStyle/>
        <a:p>
          <a:endParaRPr lang="en-US">
            <a:latin typeface="Gibson Light" pitchFamily="50" charset="0"/>
            <a:ea typeface="Gibson Light" pitchFamily="50" charset="0"/>
          </a:endParaRPr>
        </a:p>
      </dgm:t>
    </dgm:pt>
    <dgm:pt modelId="{C036EF9C-AAAB-48DF-97EC-7066F49EF33B}" type="sibTrans" cxnId="{864466BC-D702-4519-B664-823C20420260}">
      <dgm:prSet/>
      <dgm:spPr/>
      <dgm:t>
        <a:bodyPr/>
        <a:lstStyle/>
        <a:p>
          <a:endParaRPr lang="en-US">
            <a:latin typeface="Gibson Light" pitchFamily="50" charset="0"/>
            <a:ea typeface="Gibson Light" pitchFamily="50" charset="0"/>
          </a:endParaRPr>
        </a:p>
      </dgm:t>
    </dgm:pt>
    <dgm:pt modelId="{41A20EAA-142E-424E-A519-644E666ADF9B}">
      <dgm:prSet custT="1"/>
      <dgm:spPr/>
      <dgm:t>
        <a:bodyPr/>
        <a:lstStyle/>
        <a:p>
          <a:r>
            <a:rPr lang="en-US" sz="1600" b="1" kern="1200" dirty="0">
              <a:solidFill>
                <a:srgbClr val="232B41">
                  <a:hueOff val="0"/>
                  <a:satOff val="0"/>
                  <a:lumOff val="0"/>
                  <a:alphaOff val="0"/>
                </a:srgbClr>
              </a:solidFill>
              <a:latin typeface="Gibson" pitchFamily="50" charset="0"/>
              <a:ea typeface="Gibson" pitchFamily="50" charset="0"/>
              <a:cs typeface="+mn-cs"/>
            </a:rPr>
            <a:t>Disseminate, Collect Feedback, Enhance   </a:t>
          </a:r>
        </a:p>
      </dgm:t>
    </dgm:pt>
    <dgm:pt modelId="{F5D49581-437B-4EA0-BAF1-4C74669C4E3F}" type="parTrans" cxnId="{826A228A-9EE2-4285-B3E7-337B0F6A8295}">
      <dgm:prSet/>
      <dgm:spPr/>
      <dgm:t>
        <a:bodyPr/>
        <a:lstStyle/>
        <a:p>
          <a:endParaRPr lang="en-US">
            <a:latin typeface="Gibson Light" pitchFamily="50" charset="0"/>
            <a:ea typeface="Gibson Light" pitchFamily="50" charset="0"/>
          </a:endParaRPr>
        </a:p>
      </dgm:t>
    </dgm:pt>
    <dgm:pt modelId="{6454149E-F901-402A-912A-0A62CEB7572F}" type="sibTrans" cxnId="{826A228A-9EE2-4285-B3E7-337B0F6A8295}">
      <dgm:prSet/>
      <dgm:spPr/>
      <dgm:t>
        <a:bodyPr/>
        <a:lstStyle/>
        <a:p>
          <a:endParaRPr lang="en-US">
            <a:latin typeface="Gibson Light" pitchFamily="50" charset="0"/>
            <a:ea typeface="Gibson Light" pitchFamily="50" charset="0"/>
          </a:endParaRPr>
        </a:p>
      </dgm:t>
    </dgm:pt>
    <dgm:pt modelId="{0F104013-C20F-4E25-A5F4-627875D21AFC}">
      <dgm:prSet/>
      <dgm:spPr/>
      <dgm:t>
        <a:bodyPr/>
        <a:lstStyle/>
        <a:p>
          <a:r>
            <a:rPr lang="en-US" b="1" dirty="0">
              <a:latin typeface="Gibson" pitchFamily="50" charset="0"/>
              <a:ea typeface="Gibson" pitchFamily="50" charset="0"/>
            </a:rPr>
            <a:t>Resource</a:t>
          </a:r>
          <a:r>
            <a:rPr lang="en-US" dirty="0">
              <a:latin typeface="Gibson Light" pitchFamily="50" charset="0"/>
              <a:ea typeface="Gibson Light" pitchFamily="50" charset="0"/>
            </a:rPr>
            <a:t> elements of WHITS demonstration program measurement projects to support evaluation </a:t>
          </a:r>
        </a:p>
      </dgm:t>
    </dgm:pt>
    <dgm:pt modelId="{85DC887D-2BCF-4720-990D-569610E846D4}" type="parTrans" cxnId="{FE52E59D-619D-4480-B064-AEF171635863}">
      <dgm:prSet/>
      <dgm:spPr/>
      <dgm:t>
        <a:bodyPr/>
        <a:lstStyle/>
        <a:p>
          <a:endParaRPr lang="en-US"/>
        </a:p>
      </dgm:t>
    </dgm:pt>
    <dgm:pt modelId="{5FFE37EC-88CD-437C-B837-1E20009547A2}" type="sibTrans" cxnId="{FE52E59D-619D-4480-B064-AEF171635863}">
      <dgm:prSet/>
      <dgm:spPr/>
      <dgm:t>
        <a:bodyPr/>
        <a:lstStyle/>
        <a:p>
          <a:endParaRPr lang="en-US"/>
        </a:p>
      </dgm:t>
    </dgm:pt>
    <dgm:pt modelId="{EF26CB77-C540-49AA-854E-B701A2B6464B}" type="pres">
      <dgm:prSet presAssocID="{9C00B559-7FD9-497B-8B8B-4A3F1FD8FE01}" presName="vert0" presStyleCnt="0">
        <dgm:presLayoutVars>
          <dgm:dir/>
          <dgm:animOne val="branch"/>
          <dgm:animLvl val="lvl"/>
        </dgm:presLayoutVars>
      </dgm:prSet>
      <dgm:spPr/>
    </dgm:pt>
    <dgm:pt modelId="{A6C6B465-DD0E-4F2C-8C38-43354EFF8E51}" type="pres">
      <dgm:prSet presAssocID="{4DF35E67-184C-4D4D-8555-406C2E92E862}" presName="thickLine" presStyleLbl="alignNode1" presStyleIdx="0" presStyleCnt="1"/>
      <dgm:spPr/>
    </dgm:pt>
    <dgm:pt modelId="{512AF529-426B-43BF-A6BC-A1F03735B4C5}" type="pres">
      <dgm:prSet presAssocID="{4DF35E67-184C-4D4D-8555-406C2E92E862}" presName="horz1" presStyleCnt="0"/>
      <dgm:spPr/>
    </dgm:pt>
    <dgm:pt modelId="{2347A025-79DE-4ED4-AC86-2B67BC190CDC}" type="pres">
      <dgm:prSet presAssocID="{4DF35E67-184C-4D4D-8555-406C2E92E862}" presName="tx1" presStyleLbl="revTx" presStyleIdx="0" presStyleCnt="7"/>
      <dgm:spPr/>
    </dgm:pt>
    <dgm:pt modelId="{CC8FD5C5-8C95-4C29-9A30-5EA764CB575D}" type="pres">
      <dgm:prSet presAssocID="{4DF35E67-184C-4D4D-8555-406C2E92E862}" presName="vert1" presStyleCnt="0"/>
      <dgm:spPr/>
    </dgm:pt>
    <dgm:pt modelId="{9F7AA4C3-A8D4-434F-99D2-3F58B5C16E1C}" type="pres">
      <dgm:prSet presAssocID="{310AF9A7-82C0-41E8-A2E0-A74FF95C7FC3}" presName="vertSpace2a" presStyleCnt="0"/>
      <dgm:spPr/>
    </dgm:pt>
    <dgm:pt modelId="{41323F38-49E9-4A8D-88CF-2871F2CCEC3C}" type="pres">
      <dgm:prSet presAssocID="{310AF9A7-82C0-41E8-A2E0-A74FF95C7FC3}" presName="horz2" presStyleCnt="0"/>
      <dgm:spPr/>
    </dgm:pt>
    <dgm:pt modelId="{0695B78E-8F2F-4BEF-BD5F-AE6A2287D65F}" type="pres">
      <dgm:prSet presAssocID="{310AF9A7-82C0-41E8-A2E0-A74FF95C7FC3}" presName="horzSpace2" presStyleCnt="0"/>
      <dgm:spPr/>
    </dgm:pt>
    <dgm:pt modelId="{9DA03542-0410-4434-B308-260C8810E441}" type="pres">
      <dgm:prSet presAssocID="{310AF9A7-82C0-41E8-A2E0-A74FF95C7FC3}" presName="tx2" presStyleLbl="revTx" presStyleIdx="1" presStyleCnt="7"/>
      <dgm:spPr/>
    </dgm:pt>
    <dgm:pt modelId="{1B4CBBD9-11EB-4F13-819E-8928A921955A}" type="pres">
      <dgm:prSet presAssocID="{310AF9A7-82C0-41E8-A2E0-A74FF95C7FC3}" presName="vert2" presStyleCnt="0"/>
      <dgm:spPr/>
    </dgm:pt>
    <dgm:pt modelId="{D49EE011-B6A0-48CE-81BA-C4B4FC013C56}" type="pres">
      <dgm:prSet presAssocID="{310AF9A7-82C0-41E8-A2E0-A74FF95C7FC3}" presName="thinLine2b" presStyleLbl="callout" presStyleIdx="0" presStyleCnt="6"/>
      <dgm:spPr/>
    </dgm:pt>
    <dgm:pt modelId="{6C69D2A4-3CB8-4FD6-BDCE-7E8AC8484B6B}" type="pres">
      <dgm:prSet presAssocID="{310AF9A7-82C0-41E8-A2E0-A74FF95C7FC3}" presName="vertSpace2b" presStyleCnt="0"/>
      <dgm:spPr/>
    </dgm:pt>
    <dgm:pt modelId="{83184A30-2D94-4B52-8616-191DC6C8775E}" type="pres">
      <dgm:prSet presAssocID="{0F104013-C20F-4E25-A5F4-627875D21AFC}" presName="horz2" presStyleCnt="0"/>
      <dgm:spPr/>
    </dgm:pt>
    <dgm:pt modelId="{36A0EA88-01EC-417D-8ADB-DB7FF9206DE1}" type="pres">
      <dgm:prSet presAssocID="{0F104013-C20F-4E25-A5F4-627875D21AFC}" presName="horzSpace2" presStyleCnt="0"/>
      <dgm:spPr/>
    </dgm:pt>
    <dgm:pt modelId="{47E85770-1380-48C6-A76D-4A87F25A8268}" type="pres">
      <dgm:prSet presAssocID="{0F104013-C20F-4E25-A5F4-627875D21AFC}" presName="tx2" presStyleLbl="revTx" presStyleIdx="2" presStyleCnt="7"/>
      <dgm:spPr/>
    </dgm:pt>
    <dgm:pt modelId="{5DA966CB-6725-414F-8A30-71F9AD5E3F7E}" type="pres">
      <dgm:prSet presAssocID="{0F104013-C20F-4E25-A5F4-627875D21AFC}" presName="vert2" presStyleCnt="0"/>
      <dgm:spPr/>
    </dgm:pt>
    <dgm:pt modelId="{E60D6560-D2A1-4F77-976F-E0362D31842B}" type="pres">
      <dgm:prSet presAssocID="{0F104013-C20F-4E25-A5F4-627875D21AFC}" presName="thinLine2b" presStyleLbl="callout" presStyleIdx="1" presStyleCnt="6"/>
      <dgm:spPr/>
    </dgm:pt>
    <dgm:pt modelId="{97416AEB-A576-4FDF-9A4B-4209D2D89AA3}" type="pres">
      <dgm:prSet presAssocID="{0F104013-C20F-4E25-A5F4-627875D21AFC}" presName="vertSpace2b" presStyleCnt="0"/>
      <dgm:spPr/>
    </dgm:pt>
    <dgm:pt modelId="{9DA758FE-610F-46E1-92EC-967504C91A54}" type="pres">
      <dgm:prSet presAssocID="{9B3A04BF-AD7B-41AC-A426-DF3668A2DCA6}" presName="horz2" presStyleCnt="0"/>
      <dgm:spPr/>
    </dgm:pt>
    <dgm:pt modelId="{07B1859E-8851-4453-86C1-7F2D3BE208CD}" type="pres">
      <dgm:prSet presAssocID="{9B3A04BF-AD7B-41AC-A426-DF3668A2DCA6}" presName="horzSpace2" presStyleCnt="0"/>
      <dgm:spPr/>
    </dgm:pt>
    <dgm:pt modelId="{5743D39E-A462-419A-A35A-D2CF8267CA10}" type="pres">
      <dgm:prSet presAssocID="{9B3A04BF-AD7B-41AC-A426-DF3668A2DCA6}" presName="tx2" presStyleLbl="revTx" presStyleIdx="3" presStyleCnt="7"/>
      <dgm:spPr/>
    </dgm:pt>
    <dgm:pt modelId="{A503C9AF-0694-4FB8-AE63-627CF118AAA4}" type="pres">
      <dgm:prSet presAssocID="{9B3A04BF-AD7B-41AC-A426-DF3668A2DCA6}" presName="vert2" presStyleCnt="0"/>
      <dgm:spPr/>
    </dgm:pt>
    <dgm:pt modelId="{9788D8FC-BD81-48BD-B6E0-578F8F5CDBEE}" type="pres">
      <dgm:prSet presAssocID="{9B3A04BF-AD7B-41AC-A426-DF3668A2DCA6}" presName="thinLine2b" presStyleLbl="callout" presStyleIdx="2" presStyleCnt="6"/>
      <dgm:spPr/>
    </dgm:pt>
    <dgm:pt modelId="{59533C7E-9394-496D-B064-0EF46F8B2A23}" type="pres">
      <dgm:prSet presAssocID="{9B3A04BF-AD7B-41AC-A426-DF3668A2DCA6}" presName="vertSpace2b" presStyleCnt="0"/>
      <dgm:spPr/>
    </dgm:pt>
    <dgm:pt modelId="{17E12486-0CAD-4123-A61C-D2906CA13420}" type="pres">
      <dgm:prSet presAssocID="{CFAF8D56-0399-4E38-ABAC-DCEE27B9C9D8}" presName="horz2" presStyleCnt="0"/>
      <dgm:spPr/>
    </dgm:pt>
    <dgm:pt modelId="{45828997-151E-48DB-AE38-DF2F3EE3B4C8}" type="pres">
      <dgm:prSet presAssocID="{CFAF8D56-0399-4E38-ABAC-DCEE27B9C9D8}" presName="horzSpace2" presStyleCnt="0"/>
      <dgm:spPr/>
    </dgm:pt>
    <dgm:pt modelId="{7AF1932D-548F-4580-9D15-02DD9BC17807}" type="pres">
      <dgm:prSet presAssocID="{CFAF8D56-0399-4E38-ABAC-DCEE27B9C9D8}" presName="tx2" presStyleLbl="revTx" presStyleIdx="4" presStyleCnt="7"/>
      <dgm:spPr/>
    </dgm:pt>
    <dgm:pt modelId="{CABD9835-36EF-4983-88A9-604B00F84735}" type="pres">
      <dgm:prSet presAssocID="{CFAF8D56-0399-4E38-ABAC-DCEE27B9C9D8}" presName="vert2" presStyleCnt="0"/>
      <dgm:spPr/>
    </dgm:pt>
    <dgm:pt modelId="{53CB6F82-EFD4-449A-81AB-FBD57E9F7B47}" type="pres">
      <dgm:prSet presAssocID="{CFAF8D56-0399-4E38-ABAC-DCEE27B9C9D8}" presName="thinLine2b" presStyleLbl="callout" presStyleIdx="3" presStyleCnt="6"/>
      <dgm:spPr/>
    </dgm:pt>
    <dgm:pt modelId="{03694A38-026C-47DE-B840-1F3581B817DB}" type="pres">
      <dgm:prSet presAssocID="{CFAF8D56-0399-4E38-ABAC-DCEE27B9C9D8}" presName="vertSpace2b" presStyleCnt="0"/>
      <dgm:spPr/>
    </dgm:pt>
    <dgm:pt modelId="{F3375B80-3E90-41A9-BE1A-56C537658214}" type="pres">
      <dgm:prSet presAssocID="{761977CD-D464-4096-B83D-DE2CBD6D23A2}" presName="horz2" presStyleCnt="0"/>
      <dgm:spPr/>
    </dgm:pt>
    <dgm:pt modelId="{C85A7B21-7D1B-4C58-BE72-A5CD8732B72B}" type="pres">
      <dgm:prSet presAssocID="{761977CD-D464-4096-B83D-DE2CBD6D23A2}" presName="horzSpace2" presStyleCnt="0"/>
      <dgm:spPr/>
    </dgm:pt>
    <dgm:pt modelId="{BE21506C-1BEC-4787-ACB2-5AA66E8C2577}" type="pres">
      <dgm:prSet presAssocID="{761977CD-D464-4096-B83D-DE2CBD6D23A2}" presName="tx2" presStyleLbl="revTx" presStyleIdx="5" presStyleCnt="7"/>
      <dgm:spPr/>
    </dgm:pt>
    <dgm:pt modelId="{4F6F6EC4-DE44-4333-BD0A-4728799939CB}" type="pres">
      <dgm:prSet presAssocID="{761977CD-D464-4096-B83D-DE2CBD6D23A2}" presName="vert2" presStyleCnt="0"/>
      <dgm:spPr/>
    </dgm:pt>
    <dgm:pt modelId="{F2B02FEC-0CBC-48B0-8869-C3604F945CAA}" type="pres">
      <dgm:prSet presAssocID="{761977CD-D464-4096-B83D-DE2CBD6D23A2}" presName="thinLine2b" presStyleLbl="callout" presStyleIdx="4" presStyleCnt="6"/>
      <dgm:spPr/>
    </dgm:pt>
    <dgm:pt modelId="{D998BF6A-3C82-44D8-9A58-E5BF4DB785B5}" type="pres">
      <dgm:prSet presAssocID="{761977CD-D464-4096-B83D-DE2CBD6D23A2}" presName="vertSpace2b" presStyleCnt="0"/>
      <dgm:spPr/>
    </dgm:pt>
    <dgm:pt modelId="{326EB1EA-2CB4-402F-A2DB-A1CB565EB121}" type="pres">
      <dgm:prSet presAssocID="{41A20EAA-142E-424E-A519-644E666ADF9B}" presName="horz2" presStyleCnt="0"/>
      <dgm:spPr/>
    </dgm:pt>
    <dgm:pt modelId="{AB899F91-87B2-4982-BB31-0E71857A9585}" type="pres">
      <dgm:prSet presAssocID="{41A20EAA-142E-424E-A519-644E666ADF9B}" presName="horzSpace2" presStyleCnt="0"/>
      <dgm:spPr/>
    </dgm:pt>
    <dgm:pt modelId="{9DBF6D0C-1349-44F4-B5C4-27B4E1C231F1}" type="pres">
      <dgm:prSet presAssocID="{41A20EAA-142E-424E-A519-644E666ADF9B}" presName="tx2" presStyleLbl="revTx" presStyleIdx="6" presStyleCnt="7"/>
      <dgm:spPr/>
    </dgm:pt>
    <dgm:pt modelId="{6C86EE66-6616-42A4-8AC2-A2B92816F605}" type="pres">
      <dgm:prSet presAssocID="{41A20EAA-142E-424E-A519-644E666ADF9B}" presName="vert2" presStyleCnt="0"/>
      <dgm:spPr/>
    </dgm:pt>
    <dgm:pt modelId="{C3C7765B-5A29-4133-872F-757C31CDC48E}" type="pres">
      <dgm:prSet presAssocID="{41A20EAA-142E-424E-A519-644E666ADF9B}" presName="thinLine2b" presStyleLbl="callout" presStyleIdx="5" presStyleCnt="6"/>
      <dgm:spPr/>
    </dgm:pt>
    <dgm:pt modelId="{F016A566-A965-41A9-87BD-68A6E11905E3}" type="pres">
      <dgm:prSet presAssocID="{41A20EAA-142E-424E-A519-644E666ADF9B}" presName="vertSpace2b" presStyleCnt="0"/>
      <dgm:spPr/>
    </dgm:pt>
  </dgm:ptLst>
  <dgm:cxnLst>
    <dgm:cxn modelId="{17418C04-9115-4DD9-B58F-3F0088B8227C}" type="presOf" srcId="{41A20EAA-142E-424E-A519-644E666ADF9B}" destId="{9DBF6D0C-1349-44F4-B5C4-27B4E1C231F1}" srcOrd="0" destOrd="0" presId="urn:microsoft.com/office/officeart/2008/layout/LinedList"/>
    <dgm:cxn modelId="{4C116212-92A3-4726-8873-239466DAB8B3}" type="presOf" srcId="{9B3A04BF-AD7B-41AC-A426-DF3668A2DCA6}" destId="{5743D39E-A462-419A-A35A-D2CF8267CA10}" srcOrd="0" destOrd="0" presId="urn:microsoft.com/office/officeart/2008/layout/LinedList"/>
    <dgm:cxn modelId="{7448D226-5ABA-4B6F-8440-3ADD31BB2995}" srcId="{4DF35E67-184C-4D4D-8555-406C2E92E862}" destId="{9B3A04BF-AD7B-41AC-A426-DF3668A2DCA6}" srcOrd="2" destOrd="0" parTransId="{75798160-F6F7-4BE3-96F2-8119496DCA26}" sibTransId="{7D45EDB3-8B68-4CED-90F1-7B4EC4E32503}"/>
    <dgm:cxn modelId="{7FB1873B-1978-432E-A12F-4BF51953333A}" type="presOf" srcId="{0F104013-C20F-4E25-A5F4-627875D21AFC}" destId="{47E85770-1380-48C6-A76D-4A87F25A8268}" srcOrd="0" destOrd="0" presId="urn:microsoft.com/office/officeart/2008/layout/LinedList"/>
    <dgm:cxn modelId="{861E516D-E1F9-4DFA-8913-333B4897857E}" srcId="{4DF35E67-184C-4D4D-8555-406C2E92E862}" destId="{310AF9A7-82C0-41E8-A2E0-A74FF95C7FC3}" srcOrd="0" destOrd="0" parTransId="{AF2A9BAD-CA2E-40B5-B648-979A45E890E0}" sibTransId="{6FF9CE48-C45E-4E41-93FA-623AD97E2852}"/>
    <dgm:cxn modelId="{154AB17E-A51B-41C8-97C3-9F2C3E40C0AD}" type="presOf" srcId="{CFAF8D56-0399-4E38-ABAC-DCEE27B9C9D8}" destId="{7AF1932D-548F-4580-9D15-02DD9BC17807}" srcOrd="0" destOrd="0" presId="urn:microsoft.com/office/officeart/2008/layout/LinedList"/>
    <dgm:cxn modelId="{826A228A-9EE2-4285-B3E7-337B0F6A8295}" srcId="{4DF35E67-184C-4D4D-8555-406C2E92E862}" destId="{41A20EAA-142E-424E-A519-644E666ADF9B}" srcOrd="5" destOrd="0" parTransId="{F5D49581-437B-4EA0-BAF1-4C74669C4E3F}" sibTransId="{6454149E-F901-402A-912A-0A62CEB7572F}"/>
    <dgm:cxn modelId="{F53EED93-3B7D-4469-B233-4BBFA0566034}" type="presOf" srcId="{4DF35E67-184C-4D4D-8555-406C2E92E862}" destId="{2347A025-79DE-4ED4-AC86-2B67BC190CDC}" srcOrd="0" destOrd="0" presId="urn:microsoft.com/office/officeart/2008/layout/LinedList"/>
    <dgm:cxn modelId="{FE52E59D-619D-4480-B064-AEF171635863}" srcId="{4DF35E67-184C-4D4D-8555-406C2E92E862}" destId="{0F104013-C20F-4E25-A5F4-627875D21AFC}" srcOrd="1" destOrd="0" parTransId="{85DC887D-2BCF-4720-990D-569610E846D4}" sibTransId="{5FFE37EC-88CD-437C-B837-1E20009547A2}"/>
    <dgm:cxn modelId="{C44CC89F-6EBC-4C8A-A4C0-7C37F8DF191C}" srcId="{9C00B559-7FD9-497B-8B8B-4A3F1FD8FE01}" destId="{4DF35E67-184C-4D4D-8555-406C2E92E862}" srcOrd="0" destOrd="0" parTransId="{EF0EB395-E67E-48D3-9438-0E36FBD678E1}" sibTransId="{1172FD1B-6829-4471-957D-0412E2E4A5A4}"/>
    <dgm:cxn modelId="{78C573AA-917D-4E6A-8E4B-24C7AC18B551}" type="presOf" srcId="{310AF9A7-82C0-41E8-A2E0-A74FF95C7FC3}" destId="{9DA03542-0410-4434-B308-260C8810E441}" srcOrd="0" destOrd="0" presId="urn:microsoft.com/office/officeart/2008/layout/LinedList"/>
    <dgm:cxn modelId="{864466BC-D702-4519-B664-823C20420260}" srcId="{4DF35E67-184C-4D4D-8555-406C2E92E862}" destId="{761977CD-D464-4096-B83D-DE2CBD6D23A2}" srcOrd="4" destOrd="0" parTransId="{6A3FE28C-15E1-4477-8FC0-660089F7D11A}" sibTransId="{C036EF9C-AAAB-48DF-97EC-7066F49EF33B}"/>
    <dgm:cxn modelId="{78271CCE-A03D-4AEF-B52B-0A244C624193}" type="presOf" srcId="{9C00B559-7FD9-497B-8B8B-4A3F1FD8FE01}" destId="{EF26CB77-C540-49AA-854E-B701A2B6464B}" srcOrd="0" destOrd="0" presId="urn:microsoft.com/office/officeart/2008/layout/LinedList"/>
    <dgm:cxn modelId="{2A44A1DC-72C0-480C-910D-1C88B5C2B6B4}" srcId="{4DF35E67-184C-4D4D-8555-406C2E92E862}" destId="{CFAF8D56-0399-4E38-ABAC-DCEE27B9C9D8}" srcOrd="3" destOrd="0" parTransId="{522870A9-1547-46C4-9E27-1AC407CB1BB2}" sibTransId="{3970C414-F280-47A6-AFE2-E617DE3CED0C}"/>
    <dgm:cxn modelId="{D3F591E6-734A-449D-B5D3-06DB439CE0AE}" type="presOf" srcId="{761977CD-D464-4096-B83D-DE2CBD6D23A2}" destId="{BE21506C-1BEC-4787-ACB2-5AA66E8C2577}" srcOrd="0" destOrd="0" presId="urn:microsoft.com/office/officeart/2008/layout/LinedList"/>
    <dgm:cxn modelId="{6969C804-44E9-4E05-A78A-15620532A6AD}" type="presParOf" srcId="{EF26CB77-C540-49AA-854E-B701A2B6464B}" destId="{A6C6B465-DD0E-4F2C-8C38-43354EFF8E51}" srcOrd="0" destOrd="0" presId="urn:microsoft.com/office/officeart/2008/layout/LinedList"/>
    <dgm:cxn modelId="{42066D5C-DE1D-4E87-AF1E-2105954085F9}" type="presParOf" srcId="{EF26CB77-C540-49AA-854E-B701A2B6464B}" destId="{512AF529-426B-43BF-A6BC-A1F03735B4C5}" srcOrd="1" destOrd="0" presId="urn:microsoft.com/office/officeart/2008/layout/LinedList"/>
    <dgm:cxn modelId="{FCB32D84-4DD9-4E6A-8B20-7DBDD0CA1A44}" type="presParOf" srcId="{512AF529-426B-43BF-A6BC-A1F03735B4C5}" destId="{2347A025-79DE-4ED4-AC86-2B67BC190CDC}" srcOrd="0" destOrd="0" presId="urn:microsoft.com/office/officeart/2008/layout/LinedList"/>
    <dgm:cxn modelId="{965B0234-6322-48F2-BC57-5E034A41C44D}" type="presParOf" srcId="{512AF529-426B-43BF-A6BC-A1F03735B4C5}" destId="{CC8FD5C5-8C95-4C29-9A30-5EA764CB575D}" srcOrd="1" destOrd="0" presId="urn:microsoft.com/office/officeart/2008/layout/LinedList"/>
    <dgm:cxn modelId="{E4808EFE-0489-426F-A253-78BAF9A7D0E7}" type="presParOf" srcId="{CC8FD5C5-8C95-4C29-9A30-5EA764CB575D}" destId="{9F7AA4C3-A8D4-434F-99D2-3F58B5C16E1C}" srcOrd="0" destOrd="0" presId="urn:microsoft.com/office/officeart/2008/layout/LinedList"/>
    <dgm:cxn modelId="{B1E1F65F-1A82-4023-AA76-C9689479F5A3}" type="presParOf" srcId="{CC8FD5C5-8C95-4C29-9A30-5EA764CB575D}" destId="{41323F38-49E9-4A8D-88CF-2871F2CCEC3C}" srcOrd="1" destOrd="0" presId="urn:microsoft.com/office/officeart/2008/layout/LinedList"/>
    <dgm:cxn modelId="{EB40F5DF-8F93-4CF7-BC92-AB4C3538CE2F}" type="presParOf" srcId="{41323F38-49E9-4A8D-88CF-2871F2CCEC3C}" destId="{0695B78E-8F2F-4BEF-BD5F-AE6A2287D65F}" srcOrd="0" destOrd="0" presId="urn:microsoft.com/office/officeart/2008/layout/LinedList"/>
    <dgm:cxn modelId="{09026E67-14A4-4B0C-A4B8-AC67A0327495}" type="presParOf" srcId="{41323F38-49E9-4A8D-88CF-2871F2CCEC3C}" destId="{9DA03542-0410-4434-B308-260C8810E441}" srcOrd="1" destOrd="0" presId="urn:microsoft.com/office/officeart/2008/layout/LinedList"/>
    <dgm:cxn modelId="{0C11F360-DDC3-4BFB-916A-D6ECBE41B5F4}" type="presParOf" srcId="{41323F38-49E9-4A8D-88CF-2871F2CCEC3C}" destId="{1B4CBBD9-11EB-4F13-819E-8928A921955A}" srcOrd="2" destOrd="0" presId="urn:microsoft.com/office/officeart/2008/layout/LinedList"/>
    <dgm:cxn modelId="{981D0640-FFDF-42A8-B7D6-9E40E8E0E8EC}" type="presParOf" srcId="{CC8FD5C5-8C95-4C29-9A30-5EA764CB575D}" destId="{D49EE011-B6A0-48CE-81BA-C4B4FC013C56}" srcOrd="2" destOrd="0" presId="urn:microsoft.com/office/officeart/2008/layout/LinedList"/>
    <dgm:cxn modelId="{81A5FE48-7A1B-43C2-A25E-FC91EC0BCF76}" type="presParOf" srcId="{CC8FD5C5-8C95-4C29-9A30-5EA764CB575D}" destId="{6C69D2A4-3CB8-4FD6-BDCE-7E8AC8484B6B}" srcOrd="3" destOrd="0" presId="urn:microsoft.com/office/officeart/2008/layout/LinedList"/>
    <dgm:cxn modelId="{EEA18EA3-91CA-4E2A-94D7-D2F8F66FCAAE}" type="presParOf" srcId="{CC8FD5C5-8C95-4C29-9A30-5EA764CB575D}" destId="{83184A30-2D94-4B52-8616-191DC6C8775E}" srcOrd="4" destOrd="0" presId="urn:microsoft.com/office/officeart/2008/layout/LinedList"/>
    <dgm:cxn modelId="{3C701D9A-2C1B-4617-BD67-D2D5E1C8020D}" type="presParOf" srcId="{83184A30-2D94-4B52-8616-191DC6C8775E}" destId="{36A0EA88-01EC-417D-8ADB-DB7FF9206DE1}" srcOrd="0" destOrd="0" presId="urn:microsoft.com/office/officeart/2008/layout/LinedList"/>
    <dgm:cxn modelId="{20CDC8F7-36E9-4AF9-8E3B-FAB1A77E7959}" type="presParOf" srcId="{83184A30-2D94-4B52-8616-191DC6C8775E}" destId="{47E85770-1380-48C6-A76D-4A87F25A8268}" srcOrd="1" destOrd="0" presId="urn:microsoft.com/office/officeart/2008/layout/LinedList"/>
    <dgm:cxn modelId="{48B8948B-E154-47C2-9C02-018E2F0182AF}" type="presParOf" srcId="{83184A30-2D94-4B52-8616-191DC6C8775E}" destId="{5DA966CB-6725-414F-8A30-71F9AD5E3F7E}" srcOrd="2" destOrd="0" presId="urn:microsoft.com/office/officeart/2008/layout/LinedList"/>
    <dgm:cxn modelId="{FE3BD04A-35E9-4699-9D22-FC0EC3792962}" type="presParOf" srcId="{CC8FD5C5-8C95-4C29-9A30-5EA764CB575D}" destId="{E60D6560-D2A1-4F77-976F-E0362D31842B}" srcOrd="5" destOrd="0" presId="urn:microsoft.com/office/officeart/2008/layout/LinedList"/>
    <dgm:cxn modelId="{87589CBD-50A6-48F1-8988-5E9797A02A0A}" type="presParOf" srcId="{CC8FD5C5-8C95-4C29-9A30-5EA764CB575D}" destId="{97416AEB-A576-4FDF-9A4B-4209D2D89AA3}" srcOrd="6" destOrd="0" presId="urn:microsoft.com/office/officeart/2008/layout/LinedList"/>
    <dgm:cxn modelId="{822DB877-7D47-4A6D-BEB6-8BF2BC29B2A5}" type="presParOf" srcId="{CC8FD5C5-8C95-4C29-9A30-5EA764CB575D}" destId="{9DA758FE-610F-46E1-92EC-967504C91A54}" srcOrd="7" destOrd="0" presId="urn:microsoft.com/office/officeart/2008/layout/LinedList"/>
    <dgm:cxn modelId="{D96F1D81-B8EE-4F7B-B1AE-131D56BA513A}" type="presParOf" srcId="{9DA758FE-610F-46E1-92EC-967504C91A54}" destId="{07B1859E-8851-4453-86C1-7F2D3BE208CD}" srcOrd="0" destOrd="0" presId="urn:microsoft.com/office/officeart/2008/layout/LinedList"/>
    <dgm:cxn modelId="{F196452F-B757-4E74-8998-D7125E6C8A5C}" type="presParOf" srcId="{9DA758FE-610F-46E1-92EC-967504C91A54}" destId="{5743D39E-A462-419A-A35A-D2CF8267CA10}" srcOrd="1" destOrd="0" presId="urn:microsoft.com/office/officeart/2008/layout/LinedList"/>
    <dgm:cxn modelId="{B358A4E4-9953-46A3-AA03-212592556F95}" type="presParOf" srcId="{9DA758FE-610F-46E1-92EC-967504C91A54}" destId="{A503C9AF-0694-4FB8-AE63-627CF118AAA4}" srcOrd="2" destOrd="0" presId="urn:microsoft.com/office/officeart/2008/layout/LinedList"/>
    <dgm:cxn modelId="{7BA3D5E5-3EC8-4893-BEBC-6DFEC8B9EB40}" type="presParOf" srcId="{CC8FD5C5-8C95-4C29-9A30-5EA764CB575D}" destId="{9788D8FC-BD81-48BD-B6E0-578F8F5CDBEE}" srcOrd="8" destOrd="0" presId="urn:microsoft.com/office/officeart/2008/layout/LinedList"/>
    <dgm:cxn modelId="{E1DB84AA-57AE-4254-A463-AD0ED83C51F9}" type="presParOf" srcId="{CC8FD5C5-8C95-4C29-9A30-5EA764CB575D}" destId="{59533C7E-9394-496D-B064-0EF46F8B2A23}" srcOrd="9" destOrd="0" presId="urn:microsoft.com/office/officeart/2008/layout/LinedList"/>
    <dgm:cxn modelId="{684D13FC-06EA-4D1F-B618-66B4E46D0B8B}" type="presParOf" srcId="{CC8FD5C5-8C95-4C29-9A30-5EA764CB575D}" destId="{17E12486-0CAD-4123-A61C-D2906CA13420}" srcOrd="10" destOrd="0" presId="urn:microsoft.com/office/officeart/2008/layout/LinedList"/>
    <dgm:cxn modelId="{84DDC4F9-C3DA-474B-B8CD-A3D26E4B8A47}" type="presParOf" srcId="{17E12486-0CAD-4123-A61C-D2906CA13420}" destId="{45828997-151E-48DB-AE38-DF2F3EE3B4C8}" srcOrd="0" destOrd="0" presId="urn:microsoft.com/office/officeart/2008/layout/LinedList"/>
    <dgm:cxn modelId="{C78B0A9B-EDD0-432E-A7CC-A55DE0E0B135}" type="presParOf" srcId="{17E12486-0CAD-4123-A61C-D2906CA13420}" destId="{7AF1932D-548F-4580-9D15-02DD9BC17807}" srcOrd="1" destOrd="0" presId="urn:microsoft.com/office/officeart/2008/layout/LinedList"/>
    <dgm:cxn modelId="{610E0BBC-4723-4A04-88B4-DE9A61258D87}" type="presParOf" srcId="{17E12486-0CAD-4123-A61C-D2906CA13420}" destId="{CABD9835-36EF-4983-88A9-604B00F84735}" srcOrd="2" destOrd="0" presId="urn:microsoft.com/office/officeart/2008/layout/LinedList"/>
    <dgm:cxn modelId="{37F176A2-3243-48EA-AF6C-8DEA8AB7D969}" type="presParOf" srcId="{CC8FD5C5-8C95-4C29-9A30-5EA764CB575D}" destId="{53CB6F82-EFD4-449A-81AB-FBD57E9F7B47}" srcOrd="11" destOrd="0" presId="urn:microsoft.com/office/officeart/2008/layout/LinedList"/>
    <dgm:cxn modelId="{285F5020-518A-47D3-9DCA-7E57C87366EB}" type="presParOf" srcId="{CC8FD5C5-8C95-4C29-9A30-5EA764CB575D}" destId="{03694A38-026C-47DE-B840-1F3581B817DB}" srcOrd="12" destOrd="0" presId="urn:microsoft.com/office/officeart/2008/layout/LinedList"/>
    <dgm:cxn modelId="{BA487BB3-AC1A-4E8B-9B5F-2BEB312E1BFC}" type="presParOf" srcId="{CC8FD5C5-8C95-4C29-9A30-5EA764CB575D}" destId="{F3375B80-3E90-41A9-BE1A-56C537658214}" srcOrd="13" destOrd="0" presId="urn:microsoft.com/office/officeart/2008/layout/LinedList"/>
    <dgm:cxn modelId="{F3070589-B2E1-49BB-9703-2DC394525E39}" type="presParOf" srcId="{F3375B80-3E90-41A9-BE1A-56C537658214}" destId="{C85A7B21-7D1B-4C58-BE72-A5CD8732B72B}" srcOrd="0" destOrd="0" presId="urn:microsoft.com/office/officeart/2008/layout/LinedList"/>
    <dgm:cxn modelId="{7CAF8851-AB41-4054-983E-C1B28BD426B5}" type="presParOf" srcId="{F3375B80-3E90-41A9-BE1A-56C537658214}" destId="{BE21506C-1BEC-4787-ACB2-5AA66E8C2577}" srcOrd="1" destOrd="0" presId="urn:microsoft.com/office/officeart/2008/layout/LinedList"/>
    <dgm:cxn modelId="{8400C22D-FC4B-4E45-B0E9-CA567A7C3E45}" type="presParOf" srcId="{F3375B80-3E90-41A9-BE1A-56C537658214}" destId="{4F6F6EC4-DE44-4333-BD0A-4728799939CB}" srcOrd="2" destOrd="0" presId="urn:microsoft.com/office/officeart/2008/layout/LinedList"/>
    <dgm:cxn modelId="{08C80F53-B07F-401B-A569-E33053984CD7}" type="presParOf" srcId="{CC8FD5C5-8C95-4C29-9A30-5EA764CB575D}" destId="{F2B02FEC-0CBC-48B0-8869-C3604F945CAA}" srcOrd="14" destOrd="0" presId="urn:microsoft.com/office/officeart/2008/layout/LinedList"/>
    <dgm:cxn modelId="{05A6F50C-3C24-46C9-93C3-452C60D2EEB4}" type="presParOf" srcId="{CC8FD5C5-8C95-4C29-9A30-5EA764CB575D}" destId="{D998BF6A-3C82-44D8-9A58-E5BF4DB785B5}" srcOrd="15" destOrd="0" presId="urn:microsoft.com/office/officeart/2008/layout/LinedList"/>
    <dgm:cxn modelId="{F9D1C077-789C-4E05-845C-47907A94CC42}" type="presParOf" srcId="{CC8FD5C5-8C95-4C29-9A30-5EA764CB575D}" destId="{326EB1EA-2CB4-402F-A2DB-A1CB565EB121}" srcOrd="16" destOrd="0" presId="urn:microsoft.com/office/officeart/2008/layout/LinedList"/>
    <dgm:cxn modelId="{50848E96-5B06-4409-ACA3-D7C8B0CD159D}" type="presParOf" srcId="{326EB1EA-2CB4-402F-A2DB-A1CB565EB121}" destId="{AB899F91-87B2-4982-BB31-0E71857A9585}" srcOrd="0" destOrd="0" presId="urn:microsoft.com/office/officeart/2008/layout/LinedList"/>
    <dgm:cxn modelId="{1757AD64-4014-4E38-A043-BFE21FCCCC8F}" type="presParOf" srcId="{326EB1EA-2CB4-402F-A2DB-A1CB565EB121}" destId="{9DBF6D0C-1349-44F4-B5C4-27B4E1C231F1}" srcOrd="1" destOrd="0" presId="urn:microsoft.com/office/officeart/2008/layout/LinedList"/>
    <dgm:cxn modelId="{BA73A48B-F5B9-472D-9259-46F8043B9B35}" type="presParOf" srcId="{326EB1EA-2CB4-402F-A2DB-A1CB565EB121}" destId="{6C86EE66-6616-42A4-8AC2-A2B92816F605}" srcOrd="2" destOrd="0" presId="urn:microsoft.com/office/officeart/2008/layout/LinedList"/>
    <dgm:cxn modelId="{75145160-141A-4D73-A0EC-43F2D2BC99B8}" type="presParOf" srcId="{CC8FD5C5-8C95-4C29-9A30-5EA764CB575D}" destId="{C3C7765B-5A29-4133-872F-757C31CDC48E}" srcOrd="17" destOrd="0" presId="urn:microsoft.com/office/officeart/2008/layout/LinedList"/>
    <dgm:cxn modelId="{70406C66-5BAB-4DAB-A55F-C76FEDFBE672}" type="presParOf" srcId="{CC8FD5C5-8C95-4C29-9A30-5EA764CB575D}" destId="{F016A566-A965-41A9-87BD-68A6E11905E3}"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F2B84C-F24D-4E3B-947B-8F3C744E1EC5}" type="doc">
      <dgm:prSet loTypeId="urn:microsoft.com/office/officeart/2005/8/layout/list1" loCatId="list" qsTypeId="urn:microsoft.com/office/officeart/2005/8/quickstyle/simple1" qsCatId="simple" csTypeId="urn:microsoft.com/office/officeart/2005/8/colors/accent5_4" csCatId="accent5" phldr="1"/>
      <dgm:spPr/>
      <dgm:t>
        <a:bodyPr/>
        <a:lstStyle/>
        <a:p>
          <a:endParaRPr lang="en-US"/>
        </a:p>
      </dgm:t>
    </dgm:pt>
    <dgm:pt modelId="{303A6966-631C-49A1-815D-3B6E73A4A2AE}">
      <dgm:prSet phldrT="[Text]"/>
      <dgm:spPr>
        <a:solidFill>
          <a:schemeClr val="accent2"/>
        </a:solidFill>
      </dgm:spPr>
      <dgm:t>
        <a:bodyPr/>
        <a:lstStyle/>
        <a:p>
          <a:pPr>
            <a:buFont typeface="Arial" panose="020B0604020202020204" pitchFamily="34" charset="0"/>
            <a:buChar char="•"/>
          </a:pPr>
          <a:r>
            <a:rPr lang="en-US" b="1" dirty="0">
              <a:latin typeface="Gibson Thin" pitchFamily="50" charset="0"/>
              <a:ea typeface="Gibson Thin" pitchFamily="50" charset="0"/>
            </a:rPr>
            <a:t>Tools to Support the Scale and Spread of Whole Health (Chronic Pain)</a:t>
          </a:r>
          <a:endParaRPr lang="en-US" b="1" dirty="0"/>
        </a:p>
      </dgm:t>
    </dgm:pt>
    <dgm:pt modelId="{E1FAEBAF-CF8F-4341-B8B4-BA2BAF7552EC}" type="parTrans" cxnId="{C17E0BE9-A28C-4A6C-B15D-A4B2F600A14F}">
      <dgm:prSet/>
      <dgm:spPr/>
      <dgm:t>
        <a:bodyPr/>
        <a:lstStyle/>
        <a:p>
          <a:endParaRPr lang="en-US"/>
        </a:p>
      </dgm:t>
    </dgm:pt>
    <dgm:pt modelId="{53B817E1-80F7-4859-8324-80450549A7BF}" type="sibTrans" cxnId="{C17E0BE9-A28C-4A6C-B15D-A4B2F600A14F}">
      <dgm:prSet/>
      <dgm:spPr/>
      <dgm:t>
        <a:bodyPr/>
        <a:lstStyle/>
        <a:p>
          <a:endParaRPr lang="en-US"/>
        </a:p>
      </dgm:t>
    </dgm:pt>
    <dgm:pt modelId="{99E27ADC-8451-4DCF-8219-DFFA12179A92}">
      <dgm:prSet/>
      <dgm:spPr/>
      <dgm:t>
        <a:bodyPr/>
        <a:lstStyle/>
        <a:p>
          <a:r>
            <a:rPr lang="en-US" b="1" dirty="0">
              <a:latin typeface="Gibson Thin" pitchFamily="50" charset="0"/>
              <a:ea typeface="Gibson Thin" pitchFamily="50" charset="0"/>
            </a:rPr>
            <a:t>Examples: Measures and Models</a:t>
          </a:r>
        </a:p>
      </dgm:t>
    </dgm:pt>
    <dgm:pt modelId="{64E5E4A4-434C-4481-9C7C-4C3D3C54C582}" type="parTrans" cxnId="{543A28FB-5091-4DB3-8EAC-8EE976BCD96E}">
      <dgm:prSet/>
      <dgm:spPr/>
      <dgm:t>
        <a:bodyPr/>
        <a:lstStyle/>
        <a:p>
          <a:endParaRPr lang="en-US"/>
        </a:p>
      </dgm:t>
    </dgm:pt>
    <dgm:pt modelId="{22F10310-6648-4852-AA21-0C32E666CE23}" type="sibTrans" cxnId="{543A28FB-5091-4DB3-8EAC-8EE976BCD96E}">
      <dgm:prSet/>
      <dgm:spPr/>
      <dgm:t>
        <a:bodyPr/>
        <a:lstStyle/>
        <a:p>
          <a:endParaRPr lang="en-US"/>
        </a:p>
      </dgm:t>
    </dgm:pt>
    <dgm:pt modelId="{358D73D0-CB69-4C9C-926B-2DD9E1E5C7D9}">
      <dgm:prSet/>
      <dgm:spPr/>
      <dgm:t>
        <a:bodyPr/>
        <a:lstStyle/>
        <a:p>
          <a:r>
            <a:rPr lang="en-US" dirty="0">
              <a:solidFill>
                <a:schemeClr val="bg2"/>
              </a:solidFill>
              <a:latin typeface="Gibson Thin" pitchFamily="50" charset="0"/>
              <a:ea typeface="Gibson Thin" pitchFamily="50" charset="0"/>
            </a:rPr>
            <a:t>Explore different </a:t>
          </a:r>
          <a:r>
            <a:rPr lang="en-US" b="1" dirty="0">
              <a:solidFill>
                <a:schemeClr val="bg2"/>
              </a:solidFill>
              <a:latin typeface="Gibson Thin" pitchFamily="50" charset="0"/>
              <a:ea typeface="Gibson Thin" pitchFamily="50" charset="0"/>
            </a:rPr>
            <a:t>examples of models from different settings</a:t>
          </a:r>
          <a:r>
            <a:rPr lang="en-US" dirty="0">
              <a:solidFill>
                <a:schemeClr val="bg2"/>
              </a:solidFill>
              <a:latin typeface="Gibson Thin" pitchFamily="50" charset="0"/>
              <a:ea typeface="Gibson Thin" pitchFamily="50" charset="0"/>
            </a:rPr>
            <a:t>.</a:t>
          </a:r>
        </a:p>
      </dgm:t>
    </dgm:pt>
    <dgm:pt modelId="{2DE016D0-1125-45D6-A4EE-2D9B039500C1}" type="parTrans" cxnId="{5B40EB49-6CFA-41B3-8A56-8E494E5E55AE}">
      <dgm:prSet/>
      <dgm:spPr/>
      <dgm:t>
        <a:bodyPr/>
        <a:lstStyle/>
        <a:p>
          <a:endParaRPr lang="en-US"/>
        </a:p>
      </dgm:t>
    </dgm:pt>
    <dgm:pt modelId="{478D5A7C-8AA4-4C93-ADC2-EB5824D985A4}" type="sibTrans" cxnId="{5B40EB49-6CFA-41B3-8A56-8E494E5E55AE}">
      <dgm:prSet/>
      <dgm:spPr/>
      <dgm:t>
        <a:bodyPr/>
        <a:lstStyle/>
        <a:p>
          <a:endParaRPr lang="en-US"/>
        </a:p>
      </dgm:t>
    </dgm:pt>
    <dgm:pt modelId="{F7488958-D047-4C65-8722-4EC19244F400}">
      <dgm:prSet/>
      <dgm:spPr/>
      <dgm:t>
        <a:bodyPr/>
        <a:lstStyle/>
        <a:p>
          <a:r>
            <a:rPr lang="en-US" b="1" dirty="0">
              <a:latin typeface="Gibson Thin" pitchFamily="50" charset="0"/>
              <a:ea typeface="Gibson Thin" pitchFamily="50" charset="0"/>
            </a:rPr>
            <a:t>Demonstrate Impact</a:t>
          </a:r>
        </a:p>
      </dgm:t>
    </dgm:pt>
    <dgm:pt modelId="{622006D1-8530-4A42-87B6-A96DF6A691FB}" type="parTrans" cxnId="{8AD484B5-C48F-478F-997B-33E9CEBEECA8}">
      <dgm:prSet/>
      <dgm:spPr/>
      <dgm:t>
        <a:bodyPr/>
        <a:lstStyle/>
        <a:p>
          <a:endParaRPr lang="en-US"/>
        </a:p>
      </dgm:t>
    </dgm:pt>
    <dgm:pt modelId="{7AFC6FF1-D400-45ED-8C49-4256230B40FC}" type="sibTrans" cxnId="{8AD484B5-C48F-478F-997B-33E9CEBEECA8}">
      <dgm:prSet/>
      <dgm:spPr/>
      <dgm:t>
        <a:bodyPr/>
        <a:lstStyle/>
        <a:p>
          <a:endParaRPr lang="en-US"/>
        </a:p>
      </dgm:t>
    </dgm:pt>
    <dgm:pt modelId="{72953228-3CFA-4C5B-A95F-63B6D154DE90}">
      <dgm:prSet/>
      <dgm:spPr/>
      <dgm:t>
        <a:bodyPr/>
        <a:lstStyle/>
        <a:p>
          <a:r>
            <a:rPr lang="en-US" b="1" dirty="0">
              <a:latin typeface="Gibson Thin" pitchFamily="50" charset="0"/>
              <a:ea typeface="Gibson Thin" pitchFamily="50" charset="0"/>
            </a:rPr>
            <a:t>Decision Maker Resource</a:t>
          </a:r>
        </a:p>
      </dgm:t>
    </dgm:pt>
    <dgm:pt modelId="{0863F00D-6C27-4B1F-A381-CD2A0787970B}" type="parTrans" cxnId="{6A4D56A7-72AF-4A3D-AD81-AEE603936787}">
      <dgm:prSet/>
      <dgm:spPr/>
      <dgm:t>
        <a:bodyPr/>
        <a:lstStyle/>
        <a:p>
          <a:endParaRPr lang="en-US"/>
        </a:p>
      </dgm:t>
    </dgm:pt>
    <dgm:pt modelId="{26D105B3-2CBE-4C6F-A945-5A5D4E926A3C}" type="sibTrans" cxnId="{6A4D56A7-72AF-4A3D-AD81-AEE603936787}">
      <dgm:prSet/>
      <dgm:spPr/>
      <dgm:t>
        <a:bodyPr/>
        <a:lstStyle/>
        <a:p>
          <a:endParaRPr lang="en-US"/>
        </a:p>
      </dgm:t>
    </dgm:pt>
    <dgm:pt modelId="{231B5784-608E-4F88-B0DC-31D320C2206C}">
      <dgm:prSet phldrT="[Text]"/>
      <dgm:spPr/>
      <dgm:t>
        <a:bodyPr/>
        <a:lstStyle/>
        <a:p>
          <a:pPr>
            <a:buFont typeface="Arial" panose="020B0604020202020204" pitchFamily="34" charset="0"/>
            <a:buChar char="•"/>
          </a:pPr>
          <a:r>
            <a:rPr lang="en-US" dirty="0">
              <a:solidFill>
                <a:schemeClr val="bg2"/>
              </a:solidFill>
              <a:latin typeface="Gibson Thin" pitchFamily="50" charset="0"/>
              <a:ea typeface="Gibson Thin" pitchFamily="50" charset="0"/>
            </a:rPr>
            <a:t>Offer healthcare providers and administrators tools to </a:t>
          </a:r>
          <a:r>
            <a:rPr lang="en-US" b="1" dirty="0">
              <a:solidFill>
                <a:schemeClr val="bg2"/>
              </a:solidFill>
              <a:latin typeface="Gibson Thin" pitchFamily="50" charset="0"/>
              <a:ea typeface="Gibson Thin" pitchFamily="50" charset="0"/>
            </a:rPr>
            <a:t>support the scaling and spread of whole health models for pain care</a:t>
          </a:r>
          <a:r>
            <a:rPr lang="en-US" dirty="0">
              <a:solidFill>
                <a:schemeClr val="bg2"/>
              </a:solidFill>
              <a:latin typeface="Gibson Thin" pitchFamily="50" charset="0"/>
              <a:ea typeface="Gibson Thin" pitchFamily="50" charset="0"/>
            </a:rPr>
            <a:t>, focusing on chronic pain.</a:t>
          </a:r>
          <a:endParaRPr lang="en-US" dirty="0">
            <a:solidFill>
              <a:schemeClr val="bg2"/>
            </a:solidFill>
          </a:endParaRPr>
        </a:p>
      </dgm:t>
    </dgm:pt>
    <dgm:pt modelId="{729A902C-9814-4364-8447-D528B397276D}" type="parTrans" cxnId="{CAE90A35-E661-46E5-A6CF-CB0C947FD628}">
      <dgm:prSet/>
      <dgm:spPr/>
      <dgm:t>
        <a:bodyPr/>
        <a:lstStyle/>
        <a:p>
          <a:endParaRPr lang="en-US"/>
        </a:p>
      </dgm:t>
    </dgm:pt>
    <dgm:pt modelId="{028D9A9E-3CDB-4ABF-99D1-2DD1077A93AE}" type="sibTrans" cxnId="{CAE90A35-E661-46E5-A6CF-CB0C947FD628}">
      <dgm:prSet/>
      <dgm:spPr/>
      <dgm:t>
        <a:bodyPr/>
        <a:lstStyle/>
        <a:p>
          <a:endParaRPr lang="en-US"/>
        </a:p>
      </dgm:t>
    </dgm:pt>
    <dgm:pt modelId="{8ADC66B6-6288-4D8E-B486-D73E780FF34C}">
      <dgm:prSet/>
      <dgm:spPr/>
      <dgm:t>
        <a:bodyPr/>
        <a:lstStyle/>
        <a:p>
          <a:r>
            <a:rPr lang="en-US" dirty="0">
              <a:solidFill>
                <a:schemeClr val="bg2"/>
              </a:solidFill>
              <a:latin typeface="Gibson Thin" pitchFamily="50" charset="0"/>
              <a:ea typeface="Gibson Thin" pitchFamily="50" charset="0"/>
            </a:rPr>
            <a:t>Examples of </a:t>
          </a:r>
          <a:r>
            <a:rPr lang="en-US" b="1" dirty="0">
              <a:solidFill>
                <a:schemeClr val="bg2"/>
              </a:solidFill>
              <a:latin typeface="Gibson Thin" pitchFamily="50" charset="0"/>
              <a:ea typeface="Gibson Thin" pitchFamily="50" charset="0"/>
            </a:rPr>
            <a:t>tracking and measuring the effectiveness of whole health models</a:t>
          </a:r>
          <a:r>
            <a:rPr lang="en-US" dirty="0">
              <a:solidFill>
                <a:schemeClr val="bg2"/>
              </a:solidFill>
              <a:latin typeface="Gibson Thin" pitchFamily="50" charset="0"/>
              <a:ea typeface="Gibson Thin" pitchFamily="50" charset="0"/>
            </a:rPr>
            <a:t> in comprehensive pain care.</a:t>
          </a:r>
        </a:p>
      </dgm:t>
    </dgm:pt>
    <dgm:pt modelId="{0ED10FB1-6E99-451C-99A1-661F88FF24DA}" type="parTrans" cxnId="{19E7209E-DFE2-494B-8810-A6050F57F48B}">
      <dgm:prSet/>
      <dgm:spPr/>
      <dgm:t>
        <a:bodyPr/>
        <a:lstStyle/>
        <a:p>
          <a:endParaRPr lang="en-US"/>
        </a:p>
      </dgm:t>
    </dgm:pt>
    <dgm:pt modelId="{C48B5641-1506-47C0-9308-D068EF6BF49B}" type="sibTrans" cxnId="{19E7209E-DFE2-494B-8810-A6050F57F48B}">
      <dgm:prSet/>
      <dgm:spPr/>
      <dgm:t>
        <a:bodyPr/>
        <a:lstStyle/>
        <a:p>
          <a:endParaRPr lang="en-US"/>
        </a:p>
      </dgm:t>
    </dgm:pt>
    <dgm:pt modelId="{641822C6-9772-4483-92F6-C0E174EB60D1}">
      <dgm:prSet/>
      <dgm:spPr/>
      <dgm:t>
        <a:bodyPr/>
        <a:lstStyle/>
        <a:p>
          <a:r>
            <a:rPr lang="en-US" dirty="0">
              <a:solidFill>
                <a:schemeClr val="bg2"/>
              </a:solidFill>
              <a:latin typeface="Gibson Thin" pitchFamily="50" charset="0"/>
              <a:ea typeface="Gibson Thin" pitchFamily="50" charset="0"/>
            </a:rPr>
            <a:t>Demonstrate </a:t>
          </a:r>
          <a:r>
            <a:rPr lang="en-US" b="1" dirty="0">
              <a:solidFill>
                <a:schemeClr val="bg2"/>
              </a:solidFill>
              <a:latin typeface="Gibson Thin" pitchFamily="50" charset="0"/>
              <a:ea typeface="Gibson Thin" pitchFamily="50" charset="0"/>
            </a:rPr>
            <a:t>impact for patients, systems, payors, and clinicians</a:t>
          </a:r>
          <a:r>
            <a:rPr lang="en-US" dirty="0">
              <a:latin typeface="Gibson Thin" pitchFamily="50" charset="0"/>
              <a:ea typeface="Gibson Thin" pitchFamily="50" charset="0"/>
            </a:rPr>
            <a:t>.</a:t>
          </a:r>
        </a:p>
      </dgm:t>
    </dgm:pt>
    <dgm:pt modelId="{75B096AC-B2FB-4C72-AC94-AD8F6825D4D4}" type="parTrans" cxnId="{F0CB22F7-83CC-4141-9994-AF26C0FA7599}">
      <dgm:prSet/>
      <dgm:spPr/>
      <dgm:t>
        <a:bodyPr/>
        <a:lstStyle/>
        <a:p>
          <a:endParaRPr lang="en-US"/>
        </a:p>
      </dgm:t>
    </dgm:pt>
    <dgm:pt modelId="{C02A87AB-CA95-4AEB-A11C-73F2EB16603A}" type="sibTrans" cxnId="{F0CB22F7-83CC-4141-9994-AF26C0FA7599}">
      <dgm:prSet/>
      <dgm:spPr/>
      <dgm:t>
        <a:bodyPr/>
        <a:lstStyle/>
        <a:p>
          <a:endParaRPr lang="en-US"/>
        </a:p>
      </dgm:t>
    </dgm:pt>
    <dgm:pt modelId="{0A5DB904-3C4B-4ED2-A036-B4ACF8D6A8C5}">
      <dgm:prSet/>
      <dgm:spPr/>
      <dgm:t>
        <a:bodyPr/>
        <a:lstStyle/>
        <a:p>
          <a:r>
            <a:rPr lang="en-US" b="1" dirty="0">
              <a:solidFill>
                <a:schemeClr val="bg2"/>
              </a:solidFill>
              <a:latin typeface="Gibson Thin" pitchFamily="50" charset="0"/>
              <a:ea typeface="Gibson Thin" pitchFamily="50" charset="0"/>
            </a:rPr>
            <a:t>Serve as a resource </a:t>
          </a:r>
          <a:r>
            <a:rPr lang="en-US" dirty="0">
              <a:solidFill>
                <a:schemeClr val="bg2"/>
              </a:solidFill>
              <a:latin typeface="Gibson Thin" pitchFamily="50" charset="0"/>
              <a:ea typeface="Gibson Thin" pitchFamily="50" charset="0"/>
            </a:rPr>
            <a:t>for decision-makers and partners (policymakers, educators, researchers, EHR vendors).</a:t>
          </a:r>
        </a:p>
      </dgm:t>
    </dgm:pt>
    <dgm:pt modelId="{EF6577BC-8388-4FB0-BAA0-D305AF768167}" type="parTrans" cxnId="{B3EC5404-DA59-4835-8CBA-A610BCAC7D17}">
      <dgm:prSet/>
      <dgm:spPr/>
      <dgm:t>
        <a:bodyPr/>
        <a:lstStyle/>
        <a:p>
          <a:endParaRPr lang="en-US"/>
        </a:p>
      </dgm:t>
    </dgm:pt>
    <dgm:pt modelId="{1D4E65AC-D7FC-4F78-B4D7-4C463ED0BE6C}" type="sibTrans" cxnId="{B3EC5404-DA59-4835-8CBA-A610BCAC7D17}">
      <dgm:prSet/>
      <dgm:spPr/>
      <dgm:t>
        <a:bodyPr/>
        <a:lstStyle/>
        <a:p>
          <a:endParaRPr lang="en-US"/>
        </a:p>
      </dgm:t>
    </dgm:pt>
    <dgm:pt modelId="{7A3CD34A-46FB-4724-A2A8-BDEB308218FD}" type="pres">
      <dgm:prSet presAssocID="{0DF2B84C-F24D-4E3B-947B-8F3C744E1EC5}" presName="linear" presStyleCnt="0">
        <dgm:presLayoutVars>
          <dgm:dir/>
          <dgm:animLvl val="lvl"/>
          <dgm:resizeHandles val="exact"/>
        </dgm:presLayoutVars>
      </dgm:prSet>
      <dgm:spPr/>
    </dgm:pt>
    <dgm:pt modelId="{E55E21C7-DEFA-49C4-9A65-10A8B422BCC6}" type="pres">
      <dgm:prSet presAssocID="{303A6966-631C-49A1-815D-3B6E73A4A2AE}" presName="parentLin" presStyleCnt="0"/>
      <dgm:spPr/>
    </dgm:pt>
    <dgm:pt modelId="{5AAB0140-8127-4851-AA94-4848D1956437}" type="pres">
      <dgm:prSet presAssocID="{303A6966-631C-49A1-815D-3B6E73A4A2AE}" presName="parentLeftMargin" presStyleLbl="node1" presStyleIdx="0" presStyleCnt="4"/>
      <dgm:spPr/>
    </dgm:pt>
    <dgm:pt modelId="{C87F91E5-37B4-46C5-A9DB-CA7BBCB6C739}" type="pres">
      <dgm:prSet presAssocID="{303A6966-631C-49A1-815D-3B6E73A4A2AE}" presName="parentText" presStyleLbl="node1" presStyleIdx="0" presStyleCnt="4">
        <dgm:presLayoutVars>
          <dgm:chMax val="0"/>
          <dgm:bulletEnabled val="1"/>
        </dgm:presLayoutVars>
      </dgm:prSet>
      <dgm:spPr/>
    </dgm:pt>
    <dgm:pt modelId="{5596265F-7EC6-421E-813C-FEBECAA5B3A5}" type="pres">
      <dgm:prSet presAssocID="{303A6966-631C-49A1-815D-3B6E73A4A2AE}" presName="negativeSpace" presStyleCnt="0"/>
      <dgm:spPr/>
    </dgm:pt>
    <dgm:pt modelId="{B8941017-1DAC-4D7E-BEC8-185ADB00ACE0}" type="pres">
      <dgm:prSet presAssocID="{303A6966-631C-49A1-815D-3B6E73A4A2AE}" presName="childText" presStyleLbl="conFgAcc1" presStyleIdx="0" presStyleCnt="4">
        <dgm:presLayoutVars>
          <dgm:bulletEnabled val="1"/>
        </dgm:presLayoutVars>
      </dgm:prSet>
      <dgm:spPr/>
    </dgm:pt>
    <dgm:pt modelId="{2383ECDF-9849-45CF-8602-09A9336F65BD}" type="pres">
      <dgm:prSet presAssocID="{53B817E1-80F7-4859-8324-80450549A7BF}" presName="spaceBetweenRectangles" presStyleCnt="0"/>
      <dgm:spPr/>
    </dgm:pt>
    <dgm:pt modelId="{A28E3C2B-B778-453D-A420-E648F9427519}" type="pres">
      <dgm:prSet presAssocID="{99E27ADC-8451-4DCF-8219-DFFA12179A92}" presName="parentLin" presStyleCnt="0"/>
      <dgm:spPr/>
    </dgm:pt>
    <dgm:pt modelId="{18F3F99B-5227-4065-8523-059753F3F7F1}" type="pres">
      <dgm:prSet presAssocID="{99E27ADC-8451-4DCF-8219-DFFA12179A92}" presName="parentLeftMargin" presStyleLbl="node1" presStyleIdx="0" presStyleCnt="4"/>
      <dgm:spPr/>
    </dgm:pt>
    <dgm:pt modelId="{0D370ECE-F83C-4B59-8F88-E591CB694E83}" type="pres">
      <dgm:prSet presAssocID="{99E27ADC-8451-4DCF-8219-DFFA12179A92}" presName="parentText" presStyleLbl="node1" presStyleIdx="1" presStyleCnt="4">
        <dgm:presLayoutVars>
          <dgm:chMax val="0"/>
          <dgm:bulletEnabled val="1"/>
        </dgm:presLayoutVars>
      </dgm:prSet>
      <dgm:spPr/>
    </dgm:pt>
    <dgm:pt modelId="{855EFC11-F0E7-4EDD-93D4-36786993958A}" type="pres">
      <dgm:prSet presAssocID="{99E27ADC-8451-4DCF-8219-DFFA12179A92}" presName="negativeSpace" presStyleCnt="0"/>
      <dgm:spPr/>
    </dgm:pt>
    <dgm:pt modelId="{A42300ED-A413-42F9-9F5C-546EF74C2176}" type="pres">
      <dgm:prSet presAssocID="{99E27ADC-8451-4DCF-8219-DFFA12179A92}" presName="childText" presStyleLbl="conFgAcc1" presStyleIdx="1" presStyleCnt="4">
        <dgm:presLayoutVars>
          <dgm:bulletEnabled val="1"/>
        </dgm:presLayoutVars>
      </dgm:prSet>
      <dgm:spPr/>
    </dgm:pt>
    <dgm:pt modelId="{E2CD54B0-7C07-4BB4-BE08-D4B80705CF64}" type="pres">
      <dgm:prSet presAssocID="{22F10310-6648-4852-AA21-0C32E666CE23}" presName="spaceBetweenRectangles" presStyleCnt="0"/>
      <dgm:spPr/>
    </dgm:pt>
    <dgm:pt modelId="{17EFB90C-322F-4C50-A582-2AD0118B6001}" type="pres">
      <dgm:prSet presAssocID="{F7488958-D047-4C65-8722-4EC19244F400}" presName="parentLin" presStyleCnt="0"/>
      <dgm:spPr/>
    </dgm:pt>
    <dgm:pt modelId="{A412347A-65B3-4B8C-847D-8937D02E660C}" type="pres">
      <dgm:prSet presAssocID="{F7488958-D047-4C65-8722-4EC19244F400}" presName="parentLeftMargin" presStyleLbl="node1" presStyleIdx="1" presStyleCnt="4"/>
      <dgm:spPr/>
    </dgm:pt>
    <dgm:pt modelId="{C8819E68-4BDF-41DC-B41B-417933784BD6}" type="pres">
      <dgm:prSet presAssocID="{F7488958-D047-4C65-8722-4EC19244F400}" presName="parentText" presStyleLbl="node1" presStyleIdx="2" presStyleCnt="4">
        <dgm:presLayoutVars>
          <dgm:chMax val="0"/>
          <dgm:bulletEnabled val="1"/>
        </dgm:presLayoutVars>
      </dgm:prSet>
      <dgm:spPr/>
    </dgm:pt>
    <dgm:pt modelId="{2975EF0F-EBFB-4A06-B005-98D27D83E4F6}" type="pres">
      <dgm:prSet presAssocID="{F7488958-D047-4C65-8722-4EC19244F400}" presName="negativeSpace" presStyleCnt="0"/>
      <dgm:spPr/>
    </dgm:pt>
    <dgm:pt modelId="{3D1D5211-E6CD-48F3-B486-414DF4E9C1DF}" type="pres">
      <dgm:prSet presAssocID="{F7488958-D047-4C65-8722-4EC19244F400}" presName="childText" presStyleLbl="conFgAcc1" presStyleIdx="2" presStyleCnt="4">
        <dgm:presLayoutVars>
          <dgm:bulletEnabled val="1"/>
        </dgm:presLayoutVars>
      </dgm:prSet>
      <dgm:spPr/>
    </dgm:pt>
    <dgm:pt modelId="{CA5261D4-0F28-44FE-A674-DD619A58AF48}" type="pres">
      <dgm:prSet presAssocID="{7AFC6FF1-D400-45ED-8C49-4256230B40FC}" presName="spaceBetweenRectangles" presStyleCnt="0"/>
      <dgm:spPr/>
    </dgm:pt>
    <dgm:pt modelId="{59AB58A4-6AB6-498F-B475-7F5978DB8672}" type="pres">
      <dgm:prSet presAssocID="{72953228-3CFA-4C5B-A95F-63B6D154DE90}" presName="parentLin" presStyleCnt="0"/>
      <dgm:spPr/>
    </dgm:pt>
    <dgm:pt modelId="{C304887B-D633-4EA8-BC26-718A898E9698}" type="pres">
      <dgm:prSet presAssocID="{72953228-3CFA-4C5B-A95F-63B6D154DE90}" presName="parentLeftMargin" presStyleLbl="node1" presStyleIdx="2" presStyleCnt="4"/>
      <dgm:spPr/>
    </dgm:pt>
    <dgm:pt modelId="{FE73565D-7DBE-4A3F-9BF5-ADE713016F51}" type="pres">
      <dgm:prSet presAssocID="{72953228-3CFA-4C5B-A95F-63B6D154DE90}" presName="parentText" presStyleLbl="node1" presStyleIdx="3" presStyleCnt="4">
        <dgm:presLayoutVars>
          <dgm:chMax val="0"/>
          <dgm:bulletEnabled val="1"/>
        </dgm:presLayoutVars>
      </dgm:prSet>
      <dgm:spPr/>
    </dgm:pt>
    <dgm:pt modelId="{0C5F9527-9043-4611-9146-1DB3BFB8D4E2}" type="pres">
      <dgm:prSet presAssocID="{72953228-3CFA-4C5B-A95F-63B6D154DE90}" presName="negativeSpace" presStyleCnt="0"/>
      <dgm:spPr/>
    </dgm:pt>
    <dgm:pt modelId="{64E6BE74-270A-471E-8101-EB8A4857A4B4}" type="pres">
      <dgm:prSet presAssocID="{72953228-3CFA-4C5B-A95F-63B6D154DE90}" presName="childText" presStyleLbl="conFgAcc1" presStyleIdx="3" presStyleCnt="4">
        <dgm:presLayoutVars>
          <dgm:bulletEnabled val="1"/>
        </dgm:presLayoutVars>
      </dgm:prSet>
      <dgm:spPr/>
    </dgm:pt>
  </dgm:ptLst>
  <dgm:cxnLst>
    <dgm:cxn modelId="{B3EC5404-DA59-4835-8CBA-A610BCAC7D17}" srcId="{72953228-3CFA-4C5B-A95F-63B6D154DE90}" destId="{0A5DB904-3C4B-4ED2-A036-B4ACF8D6A8C5}" srcOrd="0" destOrd="0" parTransId="{EF6577BC-8388-4FB0-BAA0-D305AF768167}" sibTransId="{1D4E65AC-D7FC-4F78-B4D7-4C463ED0BE6C}"/>
    <dgm:cxn modelId="{CAE90A35-E661-46E5-A6CF-CB0C947FD628}" srcId="{303A6966-631C-49A1-815D-3B6E73A4A2AE}" destId="{231B5784-608E-4F88-B0DC-31D320C2206C}" srcOrd="0" destOrd="0" parTransId="{729A902C-9814-4364-8447-D528B397276D}" sibTransId="{028D9A9E-3CDB-4ABF-99D1-2DD1077A93AE}"/>
    <dgm:cxn modelId="{9D8E9A65-8DBC-48F9-BBBA-6EA216F65AA6}" type="presOf" srcId="{358D73D0-CB69-4C9C-926B-2DD9E1E5C7D9}" destId="{A42300ED-A413-42F9-9F5C-546EF74C2176}" srcOrd="0" destOrd="1" presId="urn:microsoft.com/office/officeart/2005/8/layout/list1"/>
    <dgm:cxn modelId="{5B40EB49-6CFA-41B3-8A56-8E494E5E55AE}" srcId="{99E27ADC-8451-4DCF-8219-DFFA12179A92}" destId="{358D73D0-CB69-4C9C-926B-2DD9E1E5C7D9}" srcOrd="1" destOrd="0" parTransId="{2DE016D0-1125-45D6-A4EE-2D9B039500C1}" sibTransId="{478D5A7C-8AA4-4C93-ADC2-EB5824D985A4}"/>
    <dgm:cxn modelId="{F2F9CF6B-387E-45EF-9C07-C1BD0F75534F}" type="presOf" srcId="{231B5784-608E-4F88-B0DC-31D320C2206C}" destId="{B8941017-1DAC-4D7E-BEC8-185ADB00ACE0}" srcOrd="0" destOrd="0" presId="urn:microsoft.com/office/officeart/2005/8/layout/list1"/>
    <dgm:cxn modelId="{BAC64572-9BCE-449F-8322-2072E7F1DC91}" type="presOf" srcId="{F7488958-D047-4C65-8722-4EC19244F400}" destId="{C8819E68-4BDF-41DC-B41B-417933784BD6}" srcOrd="1" destOrd="0" presId="urn:microsoft.com/office/officeart/2005/8/layout/list1"/>
    <dgm:cxn modelId="{60C83E7C-8CA4-469C-904C-1381BDA9119E}" type="presOf" srcId="{F7488958-D047-4C65-8722-4EC19244F400}" destId="{A412347A-65B3-4B8C-847D-8937D02E660C}" srcOrd="0" destOrd="0" presId="urn:microsoft.com/office/officeart/2005/8/layout/list1"/>
    <dgm:cxn modelId="{4F639A82-508B-4973-B6E9-B2D3F84D0775}" type="presOf" srcId="{8ADC66B6-6288-4D8E-B486-D73E780FF34C}" destId="{A42300ED-A413-42F9-9F5C-546EF74C2176}" srcOrd="0" destOrd="0" presId="urn:microsoft.com/office/officeart/2005/8/layout/list1"/>
    <dgm:cxn modelId="{19E7209E-DFE2-494B-8810-A6050F57F48B}" srcId="{99E27ADC-8451-4DCF-8219-DFFA12179A92}" destId="{8ADC66B6-6288-4D8E-B486-D73E780FF34C}" srcOrd="0" destOrd="0" parTransId="{0ED10FB1-6E99-451C-99A1-661F88FF24DA}" sibTransId="{C48B5641-1506-47C0-9308-D068EF6BF49B}"/>
    <dgm:cxn modelId="{1BFD9AA1-82AE-47F7-9449-A0EA552E52BC}" type="presOf" srcId="{303A6966-631C-49A1-815D-3B6E73A4A2AE}" destId="{5AAB0140-8127-4851-AA94-4848D1956437}" srcOrd="0" destOrd="0" presId="urn:microsoft.com/office/officeart/2005/8/layout/list1"/>
    <dgm:cxn modelId="{3C8687A5-7B14-4AEF-A963-0A9642E10885}" type="presOf" srcId="{72953228-3CFA-4C5B-A95F-63B6D154DE90}" destId="{FE73565D-7DBE-4A3F-9BF5-ADE713016F51}" srcOrd="1" destOrd="0" presId="urn:microsoft.com/office/officeart/2005/8/layout/list1"/>
    <dgm:cxn modelId="{6A4D56A7-72AF-4A3D-AD81-AEE603936787}" srcId="{0DF2B84C-F24D-4E3B-947B-8F3C744E1EC5}" destId="{72953228-3CFA-4C5B-A95F-63B6D154DE90}" srcOrd="3" destOrd="0" parTransId="{0863F00D-6C27-4B1F-A381-CD2A0787970B}" sibTransId="{26D105B3-2CBE-4C6F-A945-5A5D4E926A3C}"/>
    <dgm:cxn modelId="{FB9EFFA9-E558-4AD4-B42F-9C7A1ADC5F55}" type="presOf" srcId="{0DF2B84C-F24D-4E3B-947B-8F3C744E1EC5}" destId="{7A3CD34A-46FB-4724-A2A8-BDEB308218FD}" srcOrd="0" destOrd="0" presId="urn:microsoft.com/office/officeart/2005/8/layout/list1"/>
    <dgm:cxn modelId="{561392AA-B7BC-429C-A183-98AF6912D673}" type="presOf" srcId="{303A6966-631C-49A1-815D-3B6E73A4A2AE}" destId="{C87F91E5-37B4-46C5-A9DB-CA7BBCB6C739}" srcOrd="1" destOrd="0" presId="urn:microsoft.com/office/officeart/2005/8/layout/list1"/>
    <dgm:cxn modelId="{4EDC9AB4-0C7F-47C1-AEB9-45AEBF9B6144}" type="presOf" srcId="{99E27ADC-8451-4DCF-8219-DFFA12179A92}" destId="{18F3F99B-5227-4065-8523-059753F3F7F1}" srcOrd="0" destOrd="0" presId="urn:microsoft.com/office/officeart/2005/8/layout/list1"/>
    <dgm:cxn modelId="{8AD484B5-C48F-478F-997B-33E9CEBEECA8}" srcId="{0DF2B84C-F24D-4E3B-947B-8F3C744E1EC5}" destId="{F7488958-D047-4C65-8722-4EC19244F400}" srcOrd="2" destOrd="0" parTransId="{622006D1-8530-4A42-87B6-A96DF6A691FB}" sibTransId="{7AFC6FF1-D400-45ED-8C49-4256230B40FC}"/>
    <dgm:cxn modelId="{C87E1CC0-139E-4DAF-9B6A-6E5DD6CD27DE}" type="presOf" srcId="{641822C6-9772-4483-92F6-C0E174EB60D1}" destId="{3D1D5211-E6CD-48F3-B486-414DF4E9C1DF}" srcOrd="0" destOrd="0" presId="urn:microsoft.com/office/officeart/2005/8/layout/list1"/>
    <dgm:cxn modelId="{4A43C9DC-5C70-4E8B-8484-B48C2AFD2D31}" type="presOf" srcId="{72953228-3CFA-4C5B-A95F-63B6D154DE90}" destId="{C304887B-D633-4EA8-BC26-718A898E9698}" srcOrd="0" destOrd="0" presId="urn:microsoft.com/office/officeart/2005/8/layout/list1"/>
    <dgm:cxn modelId="{37DBD1E8-E049-46A3-9D2C-43F4FA6426D6}" type="presOf" srcId="{99E27ADC-8451-4DCF-8219-DFFA12179A92}" destId="{0D370ECE-F83C-4B59-8F88-E591CB694E83}" srcOrd="1" destOrd="0" presId="urn:microsoft.com/office/officeart/2005/8/layout/list1"/>
    <dgm:cxn modelId="{C17E0BE9-A28C-4A6C-B15D-A4B2F600A14F}" srcId="{0DF2B84C-F24D-4E3B-947B-8F3C744E1EC5}" destId="{303A6966-631C-49A1-815D-3B6E73A4A2AE}" srcOrd="0" destOrd="0" parTransId="{E1FAEBAF-CF8F-4341-B8B4-BA2BAF7552EC}" sibTransId="{53B817E1-80F7-4859-8324-80450549A7BF}"/>
    <dgm:cxn modelId="{C90C6DF2-1EB6-4DB4-A4E3-5960AFAB55CA}" type="presOf" srcId="{0A5DB904-3C4B-4ED2-A036-B4ACF8D6A8C5}" destId="{64E6BE74-270A-471E-8101-EB8A4857A4B4}" srcOrd="0" destOrd="0" presId="urn:microsoft.com/office/officeart/2005/8/layout/list1"/>
    <dgm:cxn modelId="{F0CB22F7-83CC-4141-9994-AF26C0FA7599}" srcId="{F7488958-D047-4C65-8722-4EC19244F400}" destId="{641822C6-9772-4483-92F6-C0E174EB60D1}" srcOrd="0" destOrd="0" parTransId="{75B096AC-B2FB-4C72-AC94-AD8F6825D4D4}" sibTransId="{C02A87AB-CA95-4AEB-A11C-73F2EB16603A}"/>
    <dgm:cxn modelId="{543A28FB-5091-4DB3-8EAC-8EE976BCD96E}" srcId="{0DF2B84C-F24D-4E3B-947B-8F3C744E1EC5}" destId="{99E27ADC-8451-4DCF-8219-DFFA12179A92}" srcOrd="1" destOrd="0" parTransId="{64E5E4A4-434C-4481-9C7C-4C3D3C54C582}" sibTransId="{22F10310-6648-4852-AA21-0C32E666CE23}"/>
    <dgm:cxn modelId="{4FC7FEA8-6C5C-4052-B055-F1806C44F2C6}" type="presParOf" srcId="{7A3CD34A-46FB-4724-A2A8-BDEB308218FD}" destId="{E55E21C7-DEFA-49C4-9A65-10A8B422BCC6}" srcOrd="0" destOrd="0" presId="urn:microsoft.com/office/officeart/2005/8/layout/list1"/>
    <dgm:cxn modelId="{75F0D131-488A-45CE-902C-B7A0D1B45D88}" type="presParOf" srcId="{E55E21C7-DEFA-49C4-9A65-10A8B422BCC6}" destId="{5AAB0140-8127-4851-AA94-4848D1956437}" srcOrd="0" destOrd="0" presId="urn:microsoft.com/office/officeart/2005/8/layout/list1"/>
    <dgm:cxn modelId="{7C085A0E-9BF9-4DAE-9DE8-F959F3DB23A2}" type="presParOf" srcId="{E55E21C7-DEFA-49C4-9A65-10A8B422BCC6}" destId="{C87F91E5-37B4-46C5-A9DB-CA7BBCB6C739}" srcOrd="1" destOrd="0" presId="urn:microsoft.com/office/officeart/2005/8/layout/list1"/>
    <dgm:cxn modelId="{09AD62D8-678C-47F9-A9B6-0A5DA265B9B5}" type="presParOf" srcId="{7A3CD34A-46FB-4724-A2A8-BDEB308218FD}" destId="{5596265F-7EC6-421E-813C-FEBECAA5B3A5}" srcOrd="1" destOrd="0" presId="urn:microsoft.com/office/officeart/2005/8/layout/list1"/>
    <dgm:cxn modelId="{E71F36AC-CD81-4C81-96D7-71D7F8CF7717}" type="presParOf" srcId="{7A3CD34A-46FB-4724-A2A8-BDEB308218FD}" destId="{B8941017-1DAC-4D7E-BEC8-185ADB00ACE0}" srcOrd="2" destOrd="0" presId="urn:microsoft.com/office/officeart/2005/8/layout/list1"/>
    <dgm:cxn modelId="{F59ACD6A-3C26-452D-BACA-49BA0FE1F9D4}" type="presParOf" srcId="{7A3CD34A-46FB-4724-A2A8-BDEB308218FD}" destId="{2383ECDF-9849-45CF-8602-09A9336F65BD}" srcOrd="3" destOrd="0" presId="urn:microsoft.com/office/officeart/2005/8/layout/list1"/>
    <dgm:cxn modelId="{C448138C-309D-4D7F-B744-B694DBEEBF4E}" type="presParOf" srcId="{7A3CD34A-46FB-4724-A2A8-BDEB308218FD}" destId="{A28E3C2B-B778-453D-A420-E648F9427519}" srcOrd="4" destOrd="0" presId="urn:microsoft.com/office/officeart/2005/8/layout/list1"/>
    <dgm:cxn modelId="{9434CEC6-7041-43CB-8A06-92AFB89D90C1}" type="presParOf" srcId="{A28E3C2B-B778-453D-A420-E648F9427519}" destId="{18F3F99B-5227-4065-8523-059753F3F7F1}" srcOrd="0" destOrd="0" presId="urn:microsoft.com/office/officeart/2005/8/layout/list1"/>
    <dgm:cxn modelId="{A7A1ED40-DAD9-4F2D-B781-8B5F1D707FF6}" type="presParOf" srcId="{A28E3C2B-B778-453D-A420-E648F9427519}" destId="{0D370ECE-F83C-4B59-8F88-E591CB694E83}" srcOrd="1" destOrd="0" presId="urn:microsoft.com/office/officeart/2005/8/layout/list1"/>
    <dgm:cxn modelId="{D544F9C4-999F-4009-8500-26FA02A09A1F}" type="presParOf" srcId="{7A3CD34A-46FB-4724-A2A8-BDEB308218FD}" destId="{855EFC11-F0E7-4EDD-93D4-36786993958A}" srcOrd="5" destOrd="0" presId="urn:microsoft.com/office/officeart/2005/8/layout/list1"/>
    <dgm:cxn modelId="{B33C92BE-1AAE-480F-BCC0-7F38EEBDC687}" type="presParOf" srcId="{7A3CD34A-46FB-4724-A2A8-BDEB308218FD}" destId="{A42300ED-A413-42F9-9F5C-546EF74C2176}" srcOrd="6" destOrd="0" presId="urn:microsoft.com/office/officeart/2005/8/layout/list1"/>
    <dgm:cxn modelId="{5E57A25C-7266-4D8B-9FB6-6906757C7BFB}" type="presParOf" srcId="{7A3CD34A-46FB-4724-A2A8-BDEB308218FD}" destId="{E2CD54B0-7C07-4BB4-BE08-D4B80705CF64}" srcOrd="7" destOrd="0" presId="urn:microsoft.com/office/officeart/2005/8/layout/list1"/>
    <dgm:cxn modelId="{A4F39E00-EBFB-41CD-853E-C3A84C2DA854}" type="presParOf" srcId="{7A3CD34A-46FB-4724-A2A8-BDEB308218FD}" destId="{17EFB90C-322F-4C50-A582-2AD0118B6001}" srcOrd="8" destOrd="0" presId="urn:microsoft.com/office/officeart/2005/8/layout/list1"/>
    <dgm:cxn modelId="{54583B00-02B6-4E01-97DE-A097A97B997B}" type="presParOf" srcId="{17EFB90C-322F-4C50-A582-2AD0118B6001}" destId="{A412347A-65B3-4B8C-847D-8937D02E660C}" srcOrd="0" destOrd="0" presId="urn:microsoft.com/office/officeart/2005/8/layout/list1"/>
    <dgm:cxn modelId="{F84A35F9-A26A-4D60-9E93-47747A63BE89}" type="presParOf" srcId="{17EFB90C-322F-4C50-A582-2AD0118B6001}" destId="{C8819E68-4BDF-41DC-B41B-417933784BD6}" srcOrd="1" destOrd="0" presId="urn:microsoft.com/office/officeart/2005/8/layout/list1"/>
    <dgm:cxn modelId="{08D01072-B75A-44C0-8C8C-341B137A86BA}" type="presParOf" srcId="{7A3CD34A-46FB-4724-A2A8-BDEB308218FD}" destId="{2975EF0F-EBFB-4A06-B005-98D27D83E4F6}" srcOrd="9" destOrd="0" presId="urn:microsoft.com/office/officeart/2005/8/layout/list1"/>
    <dgm:cxn modelId="{EA0CED7A-E48B-47FD-8142-7E0F4928DB57}" type="presParOf" srcId="{7A3CD34A-46FB-4724-A2A8-BDEB308218FD}" destId="{3D1D5211-E6CD-48F3-B486-414DF4E9C1DF}" srcOrd="10" destOrd="0" presId="urn:microsoft.com/office/officeart/2005/8/layout/list1"/>
    <dgm:cxn modelId="{07BC8DA5-7D2D-421E-AFEE-1FB323FBFFAB}" type="presParOf" srcId="{7A3CD34A-46FB-4724-A2A8-BDEB308218FD}" destId="{CA5261D4-0F28-44FE-A674-DD619A58AF48}" srcOrd="11" destOrd="0" presId="urn:microsoft.com/office/officeart/2005/8/layout/list1"/>
    <dgm:cxn modelId="{0D6CF265-805C-4723-963D-7D182011FACB}" type="presParOf" srcId="{7A3CD34A-46FB-4724-A2A8-BDEB308218FD}" destId="{59AB58A4-6AB6-498F-B475-7F5978DB8672}" srcOrd="12" destOrd="0" presId="urn:microsoft.com/office/officeart/2005/8/layout/list1"/>
    <dgm:cxn modelId="{EB061678-5258-4058-A9F1-CDFF7CFFEDC7}" type="presParOf" srcId="{59AB58A4-6AB6-498F-B475-7F5978DB8672}" destId="{C304887B-D633-4EA8-BC26-718A898E9698}" srcOrd="0" destOrd="0" presId="urn:microsoft.com/office/officeart/2005/8/layout/list1"/>
    <dgm:cxn modelId="{7E63153E-7C98-407A-A405-E835F2D38E71}" type="presParOf" srcId="{59AB58A4-6AB6-498F-B475-7F5978DB8672}" destId="{FE73565D-7DBE-4A3F-9BF5-ADE713016F51}" srcOrd="1" destOrd="0" presId="urn:microsoft.com/office/officeart/2005/8/layout/list1"/>
    <dgm:cxn modelId="{0D3D598D-F655-46F0-B9A3-ADCDFE6F4C24}" type="presParOf" srcId="{7A3CD34A-46FB-4724-A2A8-BDEB308218FD}" destId="{0C5F9527-9043-4611-9146-1DB3BFB8D4E2}" srcOrd="13" destOrd="0" presId="urn:microsoft.com/office/officeart/2005/8/layout/list1"/>
    <dgm:cxn modelId="{C161E547-C7C1-4FCE-8188-E6808F8087A4}" type="presParOf" srcId="{7A3CD34A-46FB-4724-A2A8-BDEB308218FD}" destId="{64E6BE74-270A-471E-8101-EB8A4857A4B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3D8A92-A52F-440E-8EE4-C0BF366885A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066226D-8252-4603-8F4E-4E363B849DF6}">
      <dgm:prSet phldrT="[Text]" custT="1"/>
      <dgm:spPr/>
      <dgm:t>
        <a:bodyPr/>
        <a:lstStyle/>
        <a:p>
          <a:pPr>
            <a:buFont typeface="Arial" panose="020B0604020202020204" pitchFamily="34" charset="0"/>
            <a:buChar char="•"/>
          </a:pPr>
          <a:r>
            <a:rPr lang="en-US" sz="1600" dirty="0">
              <a:latin typeface="Gibson VF Thin" pitchFamily="2" charset="0"/>
              <a:ea typeface="Gibson VF Thin" pitchFamily="2" charset="0"/>
            </a:rPr>
            <a:t>Evaluation on the impacts of a large-scale program: Implementation of Whole Health Care in VA </a:t>
          </a:r>
        </a:p>
      </dgm:t>
    </dgm:pt>
    <dgm:pt modelId="{A65F46BC-2C6C-4F68-8361-CDE73EDAF500}" type="parTrans" cxnId="{0C0FB944-53CB-455F-B4C6-94291B3FC8E6}">
      <dgm:prSet/>
      <dgm:spPr/>
      <dgm:t>
        <a:bodyPr/>
        <a:lstStyle/>
        <a:p>
          <a:endParaRPr lang="en-US"/>
        </a:p>
      </dgm:t>
    </dgm:pt>
    <dgm:pt modelId="{3923315F-AA05-4F34-8D02-98B0392B7643}" type="sibTrans" cxnId="{0C0FB944-53CB-455F-B4C6-94291B3FC8E6}">
      <dgm:prSet/>
      <dgm:spPr/>
      <dgm:t>
        <a:bodyPr/>
        <a:lstStyle/>
        <a:p>
          <a:endParaRPr lang="en-US"/>
        </a:p>
      </dgm:t>
    </dgm:pt>
    <dgm:pt modelId="{2269D1F8-1A43-4921-8C96-50272C910D39}">
      <dgm:prSet custT="1"/>
      <dgm:spPr/>
      <dgm:t>
        <a:bodyPr/>
        <a:lstStyle/>
        <a:p>
          <a:r>
            <a:rPr lang="en-US" sz="1600" dirty="0">
              <a:latin typeface="Gibson VF Thin" pitchFamily="2" charset="0"/>
              <a:ea typeface="Gibson VF Thin" pitchFamily="2" charset="0"/>
            </a:rPr>
            <a:t>Focus on patients with chronic pain in response to a Congressional mandate for evaluation of programs in VA (CARA act)</a:t>
          </a:r>
        </a:p>
      </dgm:t>
    </dgm:pt>
    <dgm:pt modelId="{775EC71C-67BB-41E9-9678-FC739E3730F0}" type="parTrans" cxnId="{BCC42055-AD48-42F2-9FE3-7036F3B15995}">
      <dgm:prSet/>
      <dgm:spPr/>
      <dgm:t>
        <a:bodyPr/>
        <a:lstStyle/>
        <a:p>
          <a:endParaRPr lang="en-US"/>
        </a:p>
      </dgm:t>
    </dgm:pt>
    <dgm:pt modelId="{C6F12003-81EB-4EA1-9D25-97C147390139}" type="sibTrans" cxnId="{BCC42055-AD48-42F2-9FE3-7036F3B15995}">
      <dgm:prSet/>
      <dgm:spPr/>
      <dgm:t>
        <a:bodyPr/>
        <a:lstStyle/>
        <a:p>
          <a:endParaRPr lang="en-US"/>
        </a:p>
      </dgm:t>
    </dgm:pt>
    <dgm:pt modelId="{2B9A6A4E-1F47-4BD6-872C-E1569E108871}">
      <dgm:prSet custT="1"/>
      <dgm:spPr/>
      <dgm:t>
        <a:bodyPr/>
        <a:lstStyle/>
        <a:p>
          <a:r>
            <a:rPr lang="en-US" sz="1600" dirty="0">
              <a:latin typeface="Gibson VF Thin" pitchFamily="2" charset="0"/>
              <a:ea typeface="Gibson VF Thin" pitchFamily="2" charset="0"/>
            </a:rPr>
            <a:t>Disease and symptom based outcomes insufficient to capture the intended outcomes of Whole Health Care.</a:t>
          </a:r>
        </a:p>
      </dgm:t>
    </dgm:pt>
    <dgm:pt modelId="{EB81F4EE-5E31-4CC4-B25A-43476F4CD46E}" type="parTrans" cxnId="{2EC4037A-E699-455E-BD8C-6520EC2F188D}">
      <dgm:prSet/>
      <dgm:spPr/>
      <dgm:t>
        <a:bodyPr/>
        <a:lstStyle/>
        <a:p>
          <a:endParaRPr lang="en-US"/>
        </a:p>
      </dgm:t>
    </dgm:pt>
    <dgm:pt modelId="{59503574-E932-4F3C-8CB4-DB9D73779580}" type="sibTrans" cxnId="{2EC4037A-E699-455E-BD8C-6520EC2F188D}">
      <dgm:prSet/>
      <dgm:spPr/>
      <dgm:t>
        <a:bodyPr/>
        <a:lstStyle/>
        <a:p>
          <a:endParaRPr lang="en-US"/>
        </a:p>
      </dgm:t>
    </dgm:pt>
    <dgm:pt modelId="{F1360E39-C4E8-4C5B-9BAB-C3D1090D6FA8}" type="pres">
      <dgm:prSet presAssocID="{ED3D8A92-A52F-440E-8EE4-C0BF366885A6}" presName="Name0" presStyleCnt="0">
        <dgm:presLayoutVars>
          <dgm:dir/>
          <dgm:resizeHandles val="exact"/>
        </dgm:presLayoutVars>
      </dgm:prSet>
      <dgm:spPr/>
    </dgm:pt>
    <dgm:pt modelId="{0600AE37-17AD-46FD-ACEF-C6431FFF3472}" type="pres">
      <dgm:prSet presAssocID="{6066226D-8252-4603-8F4E-4E363B849DF6}" presName="compNode" presStyleCnt="0"/>
      <dgm:spPr/>
    </dgm:pt>
    <dgm:pt modelId="{1C968527-31E0-4A62-8A83-F64B8C8DF095}" type="pres">
      <dgm:prSet presAssocID="{6066226D-8252-4603-8F4E-4E363B849DF6}" presName="pictRect" presStyleLbl="node1" presStyleIdx="0" presStyleCnt="3"/>
      <dgm:spPr/>
    </dgm:pt>
    <dgm:pt modelId="{50963F66-1D90-4FAB-B718-907000E703BC}" type="pres">
      <dgm:prSet presAssocID="{6066226D-8252-4603-8F4E-4E363B849DF6}" presName="textRect" presStyleLbl="revTx" presStyleIdx="0" presStyleCnt="3" custLinFactY="-47102" custLinFactNeighborX="-63" custLinFactNeighborY="-100000">
        <dgm:presLayoutVars>
          <dgm:bulletEnabled val="1"/>
        </dgm:presLayoutVars>
      </dgm:prSet>
      <dgm:spPr/>
    </dgm:pt>
    <dgm:pt modelId="{7CDCE90F-1BF9-45B1-8ED5-5A58D71CA32E}" type="pres">
      <dgm:prSet presAssocID="{3923315F-AA05-4F34-8D02-98B0392B7643}" presName="sibTrans" presStyleLbl="sibTrans2D1" presStyleIdx="0" presStyleCnt="0"/>
      <dgm:spPr/>
    </dgm:pt>
    <dgm:pt modelId="{02B71859-A6C4-46B6-8662-647D5108BDA6}" type="pres">
      <dgm:prSet presAssocID="{2269D1F8-1A43-4921-8C96-50272C910D39}" presName="compNode" presStyleCnt="0"/>
      <dgm:spPr/>
    </dgm:pt>
    <dgm:pt modelId="{B157DDA2-AC0D-419B-B1CF-7E9D8517695E}" type="pres">
      <dgm:prSet presAssocID="{2269D1F8-1A43-4921-8C96-50272C910D39}" presName="pictRect" presStyleLbl="node1" presStyleIdx="1" presStyleCnt="3"/>
      <dgm:spPr/>
    </dgm:pt>
    <dgm:pt modelId="{A0D8AE47-EDA4-4990-B507-FC21BCE3EFE4}" type="pres">
      <dgm:prSet presAssocID="{2269D1F8-1A43-4921-8C96-50272C910D39}" presName="textRect" presStyleLbl="revTx" presStyleIdx="1" presStyleCnt="3" custLinFactY="-54890" custLinFactNeighborX="-6" custLinFactNeighborY="-100000">
        <dgm:presLayoutVars>
          <dgm:bulletEnabled val="1"/>
        </dgm:presLayoutVars>
      </dgm:prSet>
      <dgm:spPr/>
    </dgm:pt>
    <dgm:pt modelId="{D93B591E-D018-4ED6-9311-F4CE19BEE89F}" type="pres">
      <dgm:prSet presAssocID="{C6F12003-81EB-4EA1-9D25-97C147390139}" presName="sibTrans" presStyleLbl="sibTrans2D1" presStyleIdx="0" presStyleCnt="0"/>
      <dgm:spPr/>
    </dgm:pt>
    <dgm:pt modelId="{6F688816-27FB-4F21-AB28-DB2B4751116B}" type="pres">
      <dgm:prSet presAssocID="{2B9A6A4E-1F47-4BD6-872C-E1569E108871}" presName="compNode" presStyleCnt="0"/>
      <dgm:spPr/>
    </dgm:pt>
    <dgm:pt modelId="{8B213D63-E68C-4F48-877D-F436B681B92D}" type="pres">
      <dgm:prSet presAssocID="{2B9A6A4E-1F47-4BD6-872C-E1569E108871}" presName="pictRect" presStyleLbl="node1" presStyleIdx="2" presStyleCnt="3"/>
      <dgm:spPr/>
    </dgm:pt>
    <dgm:pt modelId="{FA388B94-EAC5-47E7-9898-649D1371CBF5}" type="pres">
      <dgm:prSet presAssocID="{2B9A6A4E-1F47-4BD6-872C-E1569E108871}" presName="textRect" presStyleLbl="revTx" presStyleIdx="2" presStyleCnt="3" custLinFactY="-47102" custLinFactNeighborX="63" custLinFactNeighborY="-100000">
        <dgm:presLayoutVars>
          <dgm:bulletEnabled val="1"/>
        </dgm:presLayoutVars>
      </dgm:prSet>
      <dgm:spPr/>
    </dgm:pt>
  </dgm:ptLst>
  <dgm:cxnLst>
    <dgm:cxn modelId="{EAFB7D09-8687-4EE1-9E5A-662E857493B9}" type="presOf" srcId="{C6F12003-81EB-4EA1-9D25-97C147390139}" destId="{D93B591E-D018-4ED6-9311-F4CE19BEE89F}" srcOrd="0" destOrd="0" presId="urn:microsoft.com/office/officeart/2005/8/layout/pList1"/>
    <dgm:cxn modelId="{0C0FB944-53CB-455F-B4C6-94291B3FC8E6}" srcId="{ED3D8A92-A52F-440E-8EE4-C0BF366885A6}" destId="{6066226D-8252-4603-8F4E-4E363B849DF6}" srcOrd="0" destOrd="0" parTransId="{A65F46BC-2C6C-4F68-8361-CDE73EDAF500}" sibTransId="{3923315F-AA05-4F34-8D02-98B0392B7643}"/>
    <dgm:cxn modelId="{BCC42055-AD48-42F2-9FE3-7036F3B15995}" srcId="{ED3D8A92-A52F-440E-8EE4-C0BF366885A6}" destId="{2269D1F8-1A43-4921-8C96-50272C910D39}" srcOrd="1" destOrd="0" parTransId="{775EC71C-67BB-41E9-9678-FC739E3730F0}" sibTransId="{C6F12003-81EB-4EA1-9D25-97C147390139}"/>
    <dgm:cxn modelId="{2EC4037A-E699-455E-BD8C-6520EC2F188D}" srcId="{ED3D8A92-A52F-440E-8EE4-C0BF366885A6}" destId="{2B9A6A4E-1F47-4BD6-872C-E1569E108871}" srcOrd="2" destOrd="0" parTransId="{EB81F4EE-5E31-4CC4-B25A-43476F4CD46E}" sibTransId="{59503574-E932-4F3C-8CB4-DB9D73779580}"/>
    <dgm:cxn modelId="{4D9952B0-F4BC-46A2-98B2-9A511B99439C}" type="presOf" srcId="{2B9A6A4E-1F47-4BD6-872C-E1569E108871}" destId="{FA388B94-EAC5-47E7-9898-649D1371CBF5}" srcOrd="0" destOrd="0" presId="urn:microsoft.com/office/officeart/2005/8/layout/pList1"/>
    <dgm:cxn modelId="{C10B7CC2-70DD-4563-9525-8A80C242088B}" type="presOf" srcId="{6066226D-8252-4603-8F4E-4E363B849DF6}" destId="{50963F66-1D90-4FAB-B718-907000E703BC}" srcOrd="0" destOrd="0" presId="urn:microsoft.com/office/officeart/2005/8/layout/pList1"/>
    <dgm:cxn modelId="{6D73EFD0-AFCC-45E8-BCDE-8D3551023427}" type="presOf" srcId="{2269D1F8-1A43-4921-8C96-50272C910D39}" destId="{A0D8AE47-EDA4-4990-B507-FC21BCE3EFE4}" srcOrd="0" destOrd="0" presId="urn:microsoft.com/office/officeart/2005/8/layout/pList1"/>
    <dgm:cxn modelId="{3EBAC7E0-4C58-4828-BE5D-AB6315D41096}" type="presOf" srcId="{ED3D8A92-A52F-440E-8EE4-C0BF366885A6}" destId="{F1360E39-C4E8-4C5B-9BAB-C3D1090D6FA8}" srcOrd="0" destOrd="0" presId="urn:microsoft.com/office/officeart/2005/8/layout/pList1"/>
    <dgm:cxn modelId="{48208EE9-0FDD-434B-B4FB-6C1219230DB9}" type="presOf" srcId="{3923315F-AA05-4F34-8D02-98B0392B7643}" destId="{7CDCE90F-1BF9-45B1-8ED5-5A58D71CA32E}" srcOrd="0" destOrd="0" presId="urn:microsoft.com/office/officeart/2005/8/layout/pList1"/>
    <dgm:cxn modelId="{7A8C9908-1522-47CB-BED3-68FD6633AE6B}" type="presParOf" srcId="{F1360E39-C4E8-4C5B-9BAB-C3D1090D6FA8}" destId="{0600AE37-17AD-46FD-ACEF-C6431FFF3472}" srcOrd="0" destOrd="0" presId="urn:microsoft.com/office/officeart/2005/8/layout/pList1"/>
    <dgm:cxn modelId="{15E0D54E-A5AB-4F33-AB58-915CE88592C2}" type="presParOf" srcId="{0600AE37-17AD-46FD-ACEF-C6431FFF3472}" destId="{1C968527-31E0-4A62-8A83-F64B8C8DF095}" srcOrd="0" destOrd="0" presId="urn:microsoft.com/office/officeart/2005/8/layout/pList1"/>
    <dgm:cxn modelId="{833692B8-1684-4C97-ACCE-C47A20F81B38}" type="presParOf" srcId="{0600AE37-17AD-46FD-ACEF-C6431FFF3472}" destId="{50963F66-1D90-4FAB-B718-907000E703BC}" srcOrd="1" destOrd="0" presId="urn:microsoft.com/office/officeart/2005/8/layout/pList1"/>
    <dgm:cxn modelId="{84C86302-CC8C-411C-ACE2-FB13FFC77B6B}" type="presParOf" srcId="{F1360E39-C4E8-4C5B-9BAB-C3D1090D6FA8}" destId="{7CDCE90F-1BF9-45B1-8ED5-5A58D71CA32E}" srcOrd="1" destOrd="0" presId="urn:microsoft.com/office/officeart/2005/8/layout/pList1"/>
    <dgm:cxn modelId="{89A85840-6B62-4F1F-B162-39869172E6E9}" type="presParOf" srcId="{F1360E39-C4E8-4C5B-9BAB-C3D1090D6FA8}" destId="{02B71859-A6C4-46B6-8662-647D5108BDA6}" srcOrd="2" destOrd="0" presId="urn:microsoft.com/office/officeart/2005/8/layout/pList1"/>
    <dgm:cxn modelId="{D6F409F4-AAB2-4C15-B9C6-B5490E2C3A84}" type="presParOf" srcId="{02B71859-A6C4-46B6-8662-647D5108BDA6}" destId="{B157DDA2-AC0D-419B-B1CF-7E9D8517695E}" srcOrd="0" destOrd="0" presId="urn:microsoft.com/office/officeart/2005/8/layout/pList1"/>
    <dgm:cxn modelId="{0BF027F8-0EA3-4F60-B343-D480C953BF8B}" type="presParOf" srcId="{02B71859-A6C4-46B6-8662-647D5108BDA6}" destId="{A0D8AE47-EDA4-4990-B507-FC21BCE3EFE4}" srcOrd="1" destOrd="0" presId="urn:microsoft.com/office/officeart/2005/8/layout/pList1"/>
    <dgm:cxn modelId="{653528FC-5004-4801-9DC1-780E8D35631E}" type="presParOf" srcId="{F1360E39-C4E8-4C5B-9BAB-C3D1090D6FA8}" destId="{D93B591E-D018-4ED6-9311-F4CE19BEE89F}" srcOrd="3" destOrd="0" presId="urn:microsoft.com/office/officeart/2005/8/layout/pList1"/>
    <dgm:cxn modelId="{DE40E5CE-01B6-446C-AE3E-E05F563C443F}" type="presParOf" srcId="{F1360E39-C4E8-4C5B-9BAB-C3D1090D6FA8}" destId="{6F688816-27FB-4F21-AB28-DB2B4751116B}" srcOrd="4" destOrd="0" presId="urn:microsoft.com/office/officeart/2005/8/layout/pList1"/>
    <dgm:cxn modelId="{4CB97DF0-C730-4687-8306-0AD149820FB2}" type="presParOf" srcId="{6F688816-27FB-4F21-AB28-DB2B4751116B}" destId="{8B213D63-E68C-4F48-877D-F436B681B92D}" srcOrd="0" destOrd="0" presId="urn:microsoft.com/office/officeart/2005/8/layout/pList1"/>
    <dgm:cxn modelId="{CA2B4329-23E1-487D-BE2D-866573C96325}" type="presParOf" srcId="{6F688816-27FB-4F21-AB28-DB2B4751116B}" destId="{FA388B94-EAC5-47E7-9898-649D1371CBF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2A1599-4B3B-46FD-878E-705FEE6D5431}" type="doc">
      <dgm:prSet loTypeId="urn:microsoft.com/office/officeart/2005/8/layout/radial4" loCatId="relationship" qsTypeId="urn:microsoft.com/office/officeart/2005/8/quickstyle/simple3" qsCatId="simple" csTypeId="urn:microsoft.com/office/officeart/2005/8/colors/accent0_3" csCatId="mainScheme" phldr="1"/>
      <dgm:spPr/>
      <dgm:t>
        <a:bodyPr/>
        <a:lstStyle/>
        <a:p>
          <a:endParaRPr lang="en-US"/>
        </a:p>
      </dgm:t>
    </dgm:pt>
    <dgm:pt modelId="{33AB8357-9507-4CDA-B721-DB8CD596E05E}">
      <dgm:prSet phldrT="[Text]"/>
      <dgm:spPr/>
      <dgm:t>
        <a:bodyPr/>
        <a:lstStyle/>
        <a:p>
          <a:r>
            <a:rPr lang="en-US" dirty="0">
              <a:latin typeface="Gibson Thin" pitchFamily="50" charset="0"/>
              <a:ea typeface="Gibson Thin" pitchFamily="50" charset="0"/>
            </a:rPr>
            <a:t>Stakeholder Analysis Process</a:t>
          </a:r>
        </a:p>
      </dgm:t>
    </dgm:pt>
    <dgm:pt modelId="{4A7F309D-9906-4E3A-BE0E-7A0903B11548}" type="parTrans" cxnId="{E0BB3B37-BCE7-4783-9687-06F1EB8302C4}">
      <dgm:prSet/>
      <dgm:spPr/>
      <dgm:t>
        <a:bodyPr/>
        <a:lstStyle/>
        <a:p>
          <a:endParaRPr lang="en-US">
            <a:latin typeface="Gibson Thin" pitchFamily="50" charset="0"/>
            <a:ea typeface="Gibson Thin" pitchFamily="50" charset="0"/>
          </a:endParaRPr>
        </a:p>
      </dgm:t>
    </dgm:pt>
    <dgm:pt modelId="{4883CF8D-606D-4D4D-B0CE-E07CD67070FF}" type="sibTrans" cxnId="{E0BB3B37-BCE7-4783-9687-06F1EB8302C4}">
      <dgm:prSet/>
      <dgm:spPr/>
      <dgm:t>
        <a:bodyPr/>
        <a:lstStyle/>
        <a:p>
          <a:endParaRPr lang="en-US">
            <a:latin typeface="Gibson Thin" pitchFamily="50" charset="0"/>
            <a:ea typeface="Gibson Thin" pitchFamily="50" charset="0"/>
          </a:endParaRPr>
        </a:p>
      </dgm:t>
    </dgm:pt>
    <dgm:pt modelId="{0F003FD4-214A-4144-BD0B-E5DC990366DE}">
      <dgm:prSet phldrT="[Text]"/>
      <dgm:spPr/>
      <dgm:t>
        <a:bodyPr/>
        <a:lstStyle/>
        <a:p>
          <a:pPr>
            <a:buFont typeface="Arial" panose="020B0604020202020204" pitchFamily="34" charset="0"/>
            <a:buChar char="•"/>
          </a:pPr>
          <a:r>
            <a:rPr lang="en-US" dirty="0">
              <a:latin typeface="Gibson Thin" pitchFamily="50" charset="0"/>
              <a:ea typeface="Gibson Thin" pitchFamily="50" charset="0"/>
            </a:rPr>
            <a:t>List Potential Internal and External Stakeholders to Consider</a:t>
          </a:r>
        </a:p>
      </dgm:t>
    </dgm:pt>
    <dgm:pt modelId="{F6918137-D208-47A9-847F-12636093BB77}" type="parTrans" cxnId="{823770A3-8B09-4BC4-865A-61A2158ED429}">
      <dgm:prSet/>
      <dgm:spPr/>
      <dgm:t>
        <a:bodyPr/>
        <a:lstStyle/>
        <a:p>
          <a:endParaRPr lang="en-US">
            <a:latin typeface="Gibson Thin" pitchFamily="50" charset="0"/>
            <a:ea typeface="Gibson Thin" pitchFamily="50" charset="0"/>
          </a:endParaRPr>
        </a:p>
      </dgm:t>
    </dgm:pt>
    <dgm:pt modelId="{F180D40A-062D-4BDF-ACC6-FF3D07A0364E}" type="sibTrans" cxnId="{823770A3-8B09-4BC4-865A-61A2158ED429}">
      <dgm:prSet/>
      <dgm:spPr/>
      <dgm:t>
        <a:bodyPr/>
        <a:lstStyle/>
        <a:p>
          <a:endParaRPr lang="en-US">
            <a:latin typeface="Gibson Thin" pitchFamily="50" charset="0"/>
            <a:ea typeface="Gibson Thin" pitchFamily="50" charset="0"/>
          </a:endParaRPr>
        </a:p>
      </dgm:t>
    </dgm:pt>
    <dgm:pt modelId="{D6704FD6-68B1-43CA-B24B-F0CE37659669}">
      <dgm:prSet phldrT="[Text]"/>
      <dgm:spPr/>
      <dgm:t>
        <a:bodyPr/>
        <a:lstStyle/>
        <a:p>
          <a:endParaRPr lang="en-US" dirty="0">
            <a:latin typeface="Gibson Thin" pitchFamily="50" charset="0"/>
            <a:ea typeface="Gibson Thin" pitchFamily="50" charset="0"/>
          </a:endParaRPr>
        </a:p>
      </dgm:t>
    </dgm:pt>
    <dgm:pt modelId="{5DACDFEB-F27C-4126-AD07-D5C6FBFBA0EC}" type="parTrans" cxnId="{1040A785-B267-4A2D-A1DC-DFC82FC8D0E6}">
      <dgm:prSet/>
      <dgm:spPr/>
      <dgm:t>
        <a:bodyPr/>
        <a:lstStyle/>
        <a:p>
          <a:endParaRPr lang="en-US">
            <a:latin typeface="Gibson Thin" pitchFamily="50" charset="0"/>
            <a:ea typeface="Gibson Thin" pitchFamily="50" charset="0"/>
          </a:endParaRPr>
        </a:p>
      </dgm:t>
    </dgm:pt>
    <dgm:pt modelId="{65B44867-A30C-4A15-B133-6937520CA998}" type="sibTrans" cxnId="{1040A785-B267-4A2D-A1DC-DFC82FC8D0E6}">
      <dgm:prSet/>
      <dgm:spPr/>
      <dgm:t>
        <a:bodyPr/>
        <a:lstStyle/>
        <a:p>
          <a:endParaRPr lang="en-US">
            <a:latin typeface="Gibson Thin" pitchFamily="50" charset="0"/>
            <a:ea typeface="Gibson Thin" pitchFamily="50" charset="0"/>
          </a:endParaRPr>
        </a:p>
      </dgm:t>
    </dgm:pt>
    <dgm:pt modelId="{CA1E5849-320B-4D50-8150-E4D3DF6481A5}">
      <dgm:prSet/>
      <dgm:spPr/>
      <dgm:t>
        <a:bodyPr/>
        <a:lstStyle/>
        <a:p>
          <a:r>
            <a:rPr lang="en-US" dirty="0">
              <a:latin typeface="Gibson Thin" pitchFamily="50" charset="0"/>
              <a:ea typeface="Gibson Thin" pitchFamily="50" charset="0"/>
            </a:rPr>
            <a:t>Stakeholder Chart including rationale and list of relevant measures by stakeholder group. </a:t>
          </a:r>
        </a:p>
      </dgm:t>
    </dgm:pt>
    <dgm:pt modelId="{1E15D750-46C9-4CFA-9E4B-01392E16E594}" type="parTrans" cxnId="{BB157252-47DD-4FC6-ADE2-7049DBF00464}">
      <dgm:prSet/>
      <dgm:spPr/>
      <dgm:t>
        <a:bodyPr/>
        <a:lstStyle/>
        <a:p>
          <a:endParaRPr lang="en-US">
            <a:latin typeface="Gibson Thin" pitchFamily="50" charset="0"/>
            <a:ea typeface="Gibson Thin" pitchFamily="50" charset="0"/>
          </a:endParaRPr>
        </a:p>
      </dgm:t>
    </dgm:pt>
    <dgm:pt modelId="{24176B1C-1DE1-4C09-9BAC-9352AB563BA7}" type="sibTrans" cxnId="{BB157252-47DD-4FC6-ADE2-7049DBF00464}">
      <dgm:prSet/>
      <dgm:spPr/>
      <dgm:t>
        <a:bodyPr/>
        <a:lstStyle/>
        <a:p>
          <a:endParaRPr lang="en-US">
            <a:latin typeface="Gibson Thin" pitchFamily="50" charset="0"/>
            <a:ea typeface="Gibson Thin" pitchFamily="50" charset="0"/>
          </a:endParaRPr>
        </a:p>
      </dgm:t>
    </dgm:pt>
    <dgm:pt modelId="{53DBAB99-58B4-488F-BDC3-FF66BA19B44C}">
      <dgm:prSet/>
      <dgm:spPr/>
      <dgm:t>
        <a:bodyPr/>
        <a:lstStyle/>
        <a:p>
          <a:r>
            <a:rPr lang="en-US" dirty="0">
              <a:latin typeface="Gibson Thin" pitchFamily="50" charset="0"/>
              <a:ea typeface="Gibson Thin" pitchFamily="50" charset="0"/>
            </a:rPr>
            <a:t>Considerations for how to engage with the stakeholder groups, and data sourcing</a:t>
          </a:r>
        </a:p>
      </dgm:t>
    </dgm:pt>
    <dgm:pt modelId="{FF85478B-5CD0-4AE4-9574-A1FB23D8A3FB}" type="parTrans" cxnId="{1D5D90CE-AEF6-4419-9860-F036E3693D64}">
      <dgm:prSet/>
      <dgm:spPr/>
      <dgm:t>
        <a:bodyPr/>
        <a:lstStyle/>
        <a:p>
          <a:endParaRPr lang="en-US">
            <a:latin typeface="Gibson Thin" pitchFamily="50" charset="0"/>
            <a:ea typeface="Gibson Thin" pitchFamily="50" charset="0"/>
          </a:endParaRPr>
        </a:p>
      </dgm:t>
    </dgm:pt>
    <dgm:pt modelId="{09718902-F250-40CE-A31F-B82A30A87FFD}" type="sibTrans" cxnId="{1D5D90CE-AEF6-4419-9860-F036E3693D64}">
      <dgm:prSet/>
      <dgm:spPr/>
      <dgm:t>
        <a:bodyPr/>
        <a:lstStyle/>
        <a:p>
          <a:endParaRPr lang="en-US">
            <a:latin typeface="Gibson Thin" pitchFamily="50" charset="0"/>
            <a:ea typeface="Gibson Thin" pitchFamily="50" charset="0"/>
          </a:endParaRPr>
        </a:p>
      </dgm:t>
    </dgm:pt>
    <dgm:pt modelId="{B34AF472-0071-4249-AF0A-FB9B004CAD0A}" type="pres">
      <dgm:prSet presAssocID="{0C2A1599-4B3B-46FD-878E-705FEE6D5431}" presName="cycle" presStyleCnt="0">
        <dgm:presLayoutVars>
          <dgm:chMax val="1"/>
          <dgm:dir/>
          <dgm:animLvl val="ctr"/>
          <dgm:resizeHandles val="exact"/>
        </dgm:presLayoutVars>
      </dgm:prSet>
      <dgm:spPr/>
    </dgm:pt>
    <dgm:pt modelId="{A814BC2C-BD5A-4090-A5DF-A38791617CC4}" type="pres">
      <dgm:prSet presAssocID="{33AB8357-9507-4CDA-B721-DB8CD596E05E}" presName="centerShape" presStyleLbl="node0" presStyleIdx="0" presStyleCnt="1"/>
      <dgm:spPr/>
    </dgm:pt>
    <dgm:pt modelId="{2AB458C6-82F4-4470-BE97-0006C1897074}" type="pres">
      <dgm:prSet presAssocID="{F6918137-D208-47A9-847F-12636093BB77}" presName="parTrans" presStyleLbl="bgSibTrans2D1" presStyleIdx="0" presStyleCnt="3"/>
      <dgm:spPr/>
    </dgm:pt>
    <dgm:pt modelId="{1297E9FC-6043-48E1-99D5-DEB6365E3A47}" type="pres">
      <dgm:prSet presAssocID="{0F003FD4-214A-4144-BD0B-E5DC990366DE}" presName="node" presStyleLbl="node1" presStyleIdx="0" presStyleCnt="3">
        <dgm:presLayoutVars>
          <dgm:bulletEnabled val="1"/>
        </dgm:presLayoutVars>
      </dgm:prSet>
      <dgm:spPr/>
    </dgm:pt>
    <dgm:pt modelId="{8E72D457-44A6-4EA3-9A50-280849BF2C39}" type="pres">
      <dgm:prSet presAssocID="{1E15D750-46C9-4CFA-9E4B-01392E16E594}" presName="parTrans" presStyleLbl="bgSibTrans2D1" presStyleIdx="1" presStyleCnt="3"/>
      <dgm:spPr/>
    </dgm:pt>
    <dgm:pt modelId="{89FBDE59-34CF-4344-BFAE-DCE5B3EC2CEA}" type="pres">
      <dgm:prSet presAssocID="{CA1E5849-320B-4D50-8150-E4D3DF6481A5}" presName="node" presStyleLbl="node1" presStyleIdx="1" presStyleCnt="3">
        <dgm:presLayoutVars>
          <dgm:bulletEnabled val="1"/>
        </dgm:presLayoutVars>
      </dgm:prSet>
      <dgm:spPr/>
    </dgm:pt>
    <dgm:pt modelId="{9BEE7EE3-7547-44AF-AA31-8AB9C5987555}" type="pres">
      <dgm:prSet presAssocID="{FF85478B-5CD0-4AE4-9574-A1FB23D8A3FB}" presName="parTrans" presStyleLbl="bgSibTrans2D1" presStyleIdx="2" presStyleCnt="3"/>
      <dgm:spPr/>
    </dgm:pt>
    <dgm:pt modelId="{EC7A598B-DC97-489F-BAC4-DE8350A58C6A}" type="pres">
      <dgm:prSet presAssocID="{53DBAB99-58B4-488F-BDC3-FF66BA19B44C}" presName="node" presStyleLbl="node1" presStyleIdx="2" presStyleCnt="3">
        <dgm:presLayoutVars>
          <dgm:bulletEnabled val="1"/>
        </dgm:presLayoutVars>
      </dgm:prSet>
      <dgm:spPr/>
    </dgm:pt>
  </dgm:ptLst>
  <dgm:cxnLst>
    <dgm:cxn modelId="{3752C907-5C09-4266-9986-E39CA662B791}" type="presOf" srcId="{0C2A1599-4B3B-46FD-878E-705FEE6D5431}" destId="{B34AF472-0071-4249-AF0A-FB9B004CAD0A}" srcOrd="0" destOrd="0" presId="urn:microsoft.com/office/officeart/2005/8/layout/radial4"/>
    <dgm:cxn modelId="{89CE8121-AC52-4E6E-9879-A45B72640CFA}" type="presOf" srcId="{53DBAB99-58B4-488F-BDC3-FF66BA19B44C}" destId="{EC7A598B-DC97-489F-BAC4-DE8350A58C6A}" srcOrd="0" destOrd="0" presId="urn:microsoft.com/office/officeart/2005/8/layout/radial4"/>
    <dgm:cxn modelId="{C429C424-E35A-41C0-A352-D6BCF26E8AA9}" type="presOf" srcId="{CA1E5849-320B-4D50-8150-E4D3DF6481A5}" destId="{89FBDE59-34CF-4344-BFAE-DCE5B3EC2CEA}" srcOrd="0" destOrd="0" presId="urn:microsoft.com/office/officeart/2005/8/layout/radial4"/>
    <dgm:cxn modelId="{E0BB3B37-BCE7-4783-9687-06F1EB8302C4}" srcId="{0C2A1599-4B3B-46FD-878E-705FEE6D5431}" destId="{33AB8357-9507-4CDA-B721-DB8CD596E05E}" srcOrd="0" destOrd="0" parTransId="{4A7F309D-9906-4E3A-BE0E-7A0903B11548}" sibTransId="{4883CF8D-606D-4D4D-B0CE-E07CD67070FF}"/>
    <dgm:cxn modelId="{CFA06967-3FB5-4167-990F-D32BF67F8807}" type="presOf" srcId="{33AB8357-9507-4CDA-B721-DB8CD596E05E}" destId="{A814BC2C-BD5A-4090-A5DF-A38791617CC4}" srcOrd="0" destOrd="0" presId="urn:microsoft.com/office/officeart/2005/8/layout/radial4"/>
    <dgm:cxn modelId="{2094C46B-BD88-44D0-9485-AE450BBF72BC}" type="presOf" srcId="{1E15D750-46C9-4CFA-9E4B-01392E16E594}" destId="{8E72D457-44A6-4EA3-9A50-280849BF2C39}" srcOrd="0" destOrd="0" presId="urn:microsoft.com/office/officeart/2005/8/layout/radial4"/>
    <dgm:cxn modelId="{BB157252-47DD-4FC6-ADE2-7049DBF00464}" srcId="{33AB8357-9507-4CDA-B721-DB8CD596E05E}" destId="{CA1E5849-320B-4D50-8150-E4D3DF6481A5}" srcOrd="1" destOrd="0" parTransId="{1E15D750-46C9-4CFA-9E4B-01392E16E594}" sibTransId="{24176B1C-1DE1-4C09-9BAC-9352AB563BA7}"/>
    <dgm:cxn modelId="{AE70DF54-6B00-4522-90FD-D6DEE97E28ED}" type="presOf" srcId="{F6918137-D208-47A9-847F-12636093BB77}" destId="{2AB458C6-82F4-4470-BE97-0006C1897074}" srcOrd="0" destOrd="0" presId="urn:microsoft.com/office/officeart/2005/8/layout/radial4"/>
    <dgm:cxn modelId="{C5497875-D83A-438F-924D-380CF51B8CE6}" type="presOf" srcId="{0F003FD4-214A-4144-BD0B-E5DC990366DE}" destId="{1297E9FC-6043-48E1-99D5-DEB6365E3A47}" srcOrd="0" destOrd="0" presId="urn:microsoft.com/office/officeart/2005/8/layout/radial4"/>
    <dgm:cxn modelId="{1040A785-B267-4A2D-A1DC-DFC82FC8D0E6}" srcId="{0C2A1599-4B3B-46FD-878E-705FEE6D5431}" destId="{D6704FD6-68B1-43CA-B24B-F0CE37659669}" srcOrd="1" destOrd="0" parTransId="{5DACDFEB-F27C-4126-AD07-D5C6FBFBA0EC}" sibTransId="{65B44867-A30C-4A15-B133-6937520CA998}"/>
    <dgm:cxn modelId="{B150228D-97DA-4409-A4A8-B8E1D409F7EF}" type="presOf" srcId="{FF85478B-5CD0-4AE4-9574-A1FB23D8A3FB}" destId="{9BEE7EE3-7547-44AF-AA31-8AB9C5987555}" srcOrd="0" destOrd="0" presId="urn:microsoft.com/office/officeart/2005/8/layout/radial4"/>
    <dgm:cxn modelId="{823770A3-8B09-4BC4-865A-61A2158ED429}" srcId="{33AB8357-9507-4CDA-B721-DB8CD596E05E}" destId="{0F003FD4-214A-4144-BD0B-E5DC990366DE}" srcOrd="0" destOrd="0" parTransId="{F6918137-D208-47A9-847F-12636093BB77}" sibTransId="{F180D40A-062D-4BDF-ACC6-FF3D07A0364E}"/>
    <dgm:cxn modelId="{1D5D90CE-AEF6-4419-9860-F036E3693D64}" srcId="{33AB8357-9507-4CDA-B721-DB8CD596E05E}" destId="{53DBAB99-58B4-488F-BDC3-FF66BA19B44C}" srcOrd="2" destOrd="0" parTransId="{FF85478B-5CD0-4AE4-9574-A1FB23D8A3FB}" sibTransId="{09718902-F250-40CE-A31F-B82A30A87FFD}"/>
    <dgm:cxn modelId="{CB6FCBE0-3A70-42B1-B644-D28FEFF88253}" type="presParOf" srcId="{B34AF472-0071-4249-AF0A-FB9B004CAD0A}" destId="{A814BC2C-BD5A-4090-A5DF-A38791617CC4}" srcOrd="0" destOrd="0" presId="urn:microsoft.com/office/officeart/2005/8/layout/radial4"/>
    <dgm:cxn modelId="{8BEBB3EC-77CB-4903-BB0C-6FBE92283C07}" type="presParOf" srcId="{B34AF472-0071-4249-AF0A-FB9B004CAD0A}" destId="{2AB458C6-82F4-4470-BE97-0006C1897074}" srcOrd="1" destOrd="0" presId="urn:microsoft.com/office/officeart/2005/8/layout/radial4"/>
    <dgm:cxn modelId="{76ACD67F-F59A-4C1A-9B43-3EE9F4650FB7}" type="presParOf" srcId="{B34AF472-0071-4249-AF0A-FB9B004CAD0A}" destId="{1297E9FC-6043-48E1-99D5-DEB6365E3A47}" srcOrd="2" destOrd="0" presId="urn:microsoft.com/office/officeart/2005/8/layout/radial4"/>
    <dgm:cxn modelId="{5245C3C4-035A-4EC8-ADF5-DC6DF01A937F}" type="presParOf" srcId="{B34AF472-0071-4249-AF0A-FB9B004CAD0A}" destId="{8E72D457-44A6-4EA3-9A50-280849BF2C39}" srcOrd="3" destOrd="0" presId="urn:microsoft.com/office/officeart/2005/8/layout/radial4"/>
    <dgm:cxn modelId="{5A9DD35D-910E-424B-A73C-54576232A51E}" type="presParOf" srcId="{B34AF472-0071-4249-AF0A-FB9B004CAD0A}" destId="{89FBDE59-34CF-4344-BFAE-DCE5B3EC2CEA}" srcOrd="4" destOrd="0" presId="urn:microsoft.com/office/officeart/2005/8/layout/radial4"/>
    <dgm:cxn modelId="{D3C7F195-5BB5-4C04-900B-EE855F102FDE}" type="presParOf" srcId="{B34AF472-0071-4249-AF0A-FB9B004CAD0A}" destId="{9BEE7EE3-7547-44AF-AA31-8AB9C5987555}" srcOrd="5" destOrd="0" presId="urn:microsoft.com/office/officeart/2005/8/layout/radial4"/>
    <dgm:cxn modelId="{C03881AF-5C06-4386-A9EE-044A87FD462E}" type="presParOf" srcId="{B34AF472-0071-4249-AF0A-FB9B004CAD0A}" destId="{EC7A598B-DC97-489F-BAC4-DE8350A58C6A}"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E8D3E8-34F2-4D7E-A7E9-64084787EDF5}" type="doc">
      <dgm:prSet loTypeId="urn:microsoft.com/office/officeart/2005/8/layout/hList2" loCatId="relationship" qsTypeId="urn:microsoft.com/office/officeart/2005/8/quickstyle/simple1" qsCatId="simple" csTypeId="urn:microsoft.com/office/officeart/2005/8/colors/accent1_2" csCatId="accent1" phldr="1"/>
      <dgm:spPr/>
    </dgm:pt>
    <dgm:pt modelId="{A84AEC5E-A49C-45DF-995E-3457E9FD08FE}">
      <dgm:prSet phldrT="[Text]"/>
      <dgm:spPr/>
      <dgm:t>
        <a:bodyPr/>
        <a:lstStyle/>
        <a:p>
          <a:r>
            <a:rPr lang="en-US" b="1" dirty="0">
              <a:solidFill>
                <a:schemeClr val="tx2"/>
              </a:solidFill>
              <a:latin typeface="Gibson Thin" pitchFamily="50" charset="0"/>
              <a:ea typeface="Gibson Thin" pitchFamily="50" charset="0"/>
            </a:rPr>
            <a:t>Inform Stakeholders</a:t>
          </a:r>
          <a:endParaRPr lang="en-US" b="1" dirty="0">
            <a:solidFill>
              <a:schemeClr val="tx2"/>
            </a:solidFill>
          </a:endParaRPr>
        </a:p>
      </dgm:t>
    </dgm:pt>
    <dgm:pt modelId="{FB556A19-5EF9-4517-BE09-962B53898A36}" type="parTrans" cxnId="{E9277F84-F77C-4942-9174-E6E6E817C1F6}">
      <dgm:prSet/>
      <dgm:spPr/>
      <dgm:t>
        <a:bodyPr/>
        <a:lstStyle/>
        <a:p>
          <a:endParaRPr lang="en-US"/>
        </a:p>
      </dgm:t>
    </dgm:pt>
    <dgm:pt modelId="{F0E59918-4BF1-4A83-946A-FCD6FA2A2F5F}" type="sibTrans" cxnId="{E9277F84-F77C-4942-9174-E6E6E817C1F6}">
      <dgm:prSet/>
      <dgm:spPr/>
      <dgm:t>
        <a:bodyPr/>
        <a:lstStyle/>
        <a:p>
          <a:endParaRPr lang="en-US"/>
        </a:p>
      </dgm:t>
    </dgm:pt>
    <dgm:pt modelId="{C80FB884-25EC-4263-8FF2-948CF4CB9FA7}">
      <dgm:prSet custT="1"/>
      <dgm:spPr/>
      <dgm:t>
        <a:bodyPr/>
        <a:lstStyle/>
        <a:p>
          <a:r>
            <a:rPr lang="en-US" sz="1500" dirty="0">
              <a:solidFill>
                <a:schemeClr val="bg2"/>
              </a:solidFill>
              <a:latin typeface="Gibson Thin" pitchFamily="50" charset="0"/>
              <a:ea typeface="Gibson Thin" pitchFamily="50" charset="0"/>
            </a:rPr>
            <a:t>This framework aims to emphasize the importance of stakeholder engagement, sharing the stakeholder groups that WHITS partners identified and tips on how to effectively engage each group. </a:t>
          </a:r>
        </a:p>
      </dgm:t>
    </dgm:pt>
    <dgm:pt modelId="{4DF0AE26-EA28-4C19-A986-080515D0AABD}" type="parTrans" cxnId="{0DB9C177-879E-4DAC-A3CD-E1F053F8E0D7}">
      <dgm:prSet/>
      <dgm:spPr/>
      <dgm:t>
        <a:bodyPr/>
        <a:lstStyle/>
        <a:p>
          <a:endParaRPr lang="en-US"/>
        </a:p>
      </dgm:t>
    </dgm:pt>
    <dgm:pt modelId="{E9025C0B-FE49-4692-8DEC-2B30F92FED52}" type="sibTrans" cxnId="{0DB9C177-879E-4DAC-A3CD-E1F053F8E0D7}">
      <dgm:prSet/>
      <dgm:spPr/>
      <dgm:t>
        <a:bodyPr/>
        <a:lstStyle/>
        <a:p>
          <a:endParaRPr lang="en-US"/>
        </a:p>
      </dgm:t>
    </dgm:pt>
    <dgm:pt modelId="{128E6A4C-12F0-468C-A502-B5FEAA1DE53A}">
      <dgm:prSet/>
      <dgm:spPr/>
      <dgm:t>
        <a:bodyPr/>
        <a:lstStyle/>
        <a:p>
          <a:r>
            <a:rPr lang="en-US" b="1" dirty="0">
              <a:solidFill>
                <a:schemeClr val="tx2"/>
              </a:solidFill>
              <a:latin typeface="Gibson Thin" pitchFamily="50" charset="0"/>
              <a:ea typeface="Gibson Thin" pitchFamily="50" charset="0"/>
            </a:rPr>
            <a:t>Consideration by Stakeholder Group</a:t>
          </a:r>
        </a:p>
      </dgm:t>
    </dgm:pt>
    <dgm:pt modelId="{BA0CFECE-EA01-4E1F-B8D9-422989A29851}" type="parTrans" cxnId="{BAE53F7B-CB05-4450-B6AD-8081CE28AF2C}">
      <dgm:prSet/>
      <dgm:spPr/>
      <dgm:t>
        <a:bodyPr/>
        <a:lstStyle/>
        <a:p>
          <a:endParaRPr lang="en-US"/>
        </a:p>
      </dgm:t>
    </dgm:pt>
    <dgm:pt modelId="{51AF5B9A-14B6-4BD4-932A-058889A15E7C}" type="sibTrans" cxnId="{BAE53F7B-CB05-4450-B6AD-8081CE28AF2C}">
      <dgm:prSet/>
      <dgm:spPr/>
      <dgm:t>
        <a:bodyPr/>
        <a:lstStyle/>
        <a:p>
          <a:endParaRPr lang="en-US"/>
        </a:p>
      </dgm:t>
    </dgm:pt>
    <dgm:pt modelId="{4EF60BEE-5182-41C1-A59B-1834091FAAE4}">
      <dgm:prSet custT="1"/>
      <dgm:spPr/>
      <dgm:t>
        <a:bodyPr/>
        <a:lstStyle/>
        <a:p>
          <a:r>
            <a:rPr lang="en-US" sz="1500" dirty="0">
              <a:solidFill>
                <a:schemeClr val="bg2"/>
              </a:solidFill>
              <a:latin typeface="Gibson Thin" pitchFamily="50" charset="0"/>
              <a:ea typeface="Gibson Thin" pitchFamily="50" charset="0"/>
            </a:rPr>
            <a:t>We also aim to discuss how measurement requirements may change based on stakeholder group, highlighting the integral role each stakeholder plays in the success of the framework.</a:t>
          </a:r>
        </a:p>
      </dgm:t>
    </dgm:pt>
    <dgm:pt modelId="{B75CADA4-E2CE-4A7F-9BF8-6520B3A806F6}" type="parTrans" cxnId="{57BF84CD-A5A7-4840-9B5F-7F8D3BA1C411}">
      <dgm:prSet/>
      <dgm:spPr/>
      <dgm:t>
        <a:bodyPr/>
        <a:lstStyle/>
        <a:p>
          <a:endParaRPr lang="en-US"/>
        </a:p>
      </dgm:t>
    </dgm:pt>
    <dgm:pt modelId="{ECD2252D-6027-4014-A3D0-AAF850A8381C}" type="sibTrans" cxnId="{57BF84CD-A5A7-4840-9B5F-7F8D3BA1C411}">
      <dgm:prSet/>
      <dgm:spPr/>
      <dgm:t>
        <a:bodyPr/>
        <a:lstStyle/>
        <a:p>
          <a:endParaRPr lang="en-US"/>
        </a:p>
      </dgm:t>
    </dgm:pt>
    <dgm:pt modelId="{5734CB09-4A39-4745-BB18-DF6176E708D7}">
      <dgm:prSet/>
      <dgm:spPr/>
      <dgm:t>
        <a:bodyPr/>
        <a:lstStyle/>
        <a:p>
          <a:r>
            <a:rPr lang="en-US" b="1" dirty="0">
              <a:solidFill>
                <a:schemeClr val="tx2"/>
              </a:solidFill>
              <a:latin typeface="Gibson Thin" pitchFamily="50" charset="0"/>
              <a:ea typeface="Gibson Thin" pitchFamily="50" charset="0"/>
            </a:rPr>
            <a:t>Stakeholder Engagement</a:t>
          </a:r>
        </a:p>
      </dgm:t>
    </dgm:pt>
    <dgm:pt modelId="{6EEDBECC-85C5-4DA3-8087-71000140C7AA}" type="parTrans" cxnId="{5B709E66-B8EA-47B7-B329-E0F225188A16}">
      <dgm:prSet/>
      <dgm:spPr/>
      <dgm:t>
        <a:bodyPr/>
        <a:lstStyle/>
        <a:p>
          <a:endParaRPr lang="en-US"/>
        </a:p>
      </dgm:t>
    </dgm:pt>
    <dgm:pt modelId="{A7A861D6-F47F-49D4-9F9A-3A2634A9681B}" type="sibTrans" cxnId="{5B709E66-B8EA-47B7-B329-E0F225188A16}">
      <dgm:prSet/>
      <dgm:spPr/>
      <dgm:t>
        <a:bodyPr/>
        <a:lstStyle/>
        <a:p>
          <a:endParaRPr lang="en-US"/>
        </a:p>
      </dgm:t>
    </dgm:pt>
    <dgm:pt modelId="{D43E7B52-D657-444C-8816-7F51446CB463}">
      <dgm:prSet phldrT="[Text]" custT="1"/>
      <dgm:spPr/>
      <dgm:t>
        <a:bodyPr/>
        <a:lstStyle/>
        <a:p>
          <a:r>
            <a:rPr lang="en-US" sz="1500" dirty="0">
              <a:solidFill>
                <a:schemeClr val="bg2"/>
              </a:solidFill>
              <a:latin typeface="Gibson Thin" pitchFamily="50" charset="0"/>
              <a:ea typeface="Gibson Thin" pitchFamily="50" charset="0"/>
            </a:rPr>
            <a:t>Whole Health Comprehensive Pain Care Measurement provides essential information to different stakeholders. </a:t>
          </a:r>
          <a:endParaRPr lang="en-US" sz="1500" dirty="0">
            <a:solidFill>
              <a:schemeClr val="bg2"/>
            </a:solidFill>
          </a:endParaRPr>
        </a:p>
      </dgm:t>
    </dgm:pt>
    <dgm:pt modelId="{EE8A1343-7B19-48BE-AD3F-29C1C4C51B5C}" type="parTrans" cxnId="{A6EDFEAF-A516-4F8B-B981-5BFD03986A0B}">
      <dgm:prSet/>
      <dgm:spPr/>
      <dgm:t>
        <a:bodyPr/>
        <a:lstStyle/>
        <a:p>
          <a:endParaRPr lang="en-US"/>
        </a:p>
      </dgm:t>
    </dgm:pt>
    <dgm:pt modelId="{E16CE546-2425-40AF-A625-362B053D41D8}" type="sibTrans" cxnId="{A6EDFEAF-A516-4F8B-B981-5BFD03986A0B}">
      <dgm:prSet/>
      <dgm:spPr/>
      <dgm:t>
        <a:bodyPr/>
        <a:lstStyle/>
        <a:p>
          <a:endParaRPr lang="en-US"/>
        </a:p>
      </dgm:t>
    </dgm:pt>
    <dgm:pt modelId="{74DD790A-450A-4564-A667-2A84355D06BB}" type="pres">
      <dgm:prSet presAssocID="{33E8D3E8-34F2-4D7E-A7E9-64084787EDF5}" presName="linearFlow" presStyleCnt="0">
        <dgm:presLayoutVars>
          <dgm:dir/>
          <dgm:animLvl val="lvl"/>
          <dgm:resizeHandles/>
        </dgm:presLayoutVars>
      </dgm:prSet>
      <dgm:spPr/>
    </dgm:pt>
    <dgm:pt modelId="{D0EC9F44-D540-499B-9114-8D6B036DF11B}" type="pres">
      <dgm:prSet presAssocID="{A84AEC5E-A49C-45DF-995E-3457E9FD08FE}" presName="compositeNode" presStyleCnt="0">
        <dgm:presLayoutVars>
          <dgm:bulletEnabled val="1"/>
        </dgm:presLayoutVars>
      </dgm:prSet>
      <dgm:spPr/>
    </dgm:pt>
    <dgm:pt modelId="{C0CD240C-969F-419A-BFE7-24A705C97C57}" type="pres">
      <dgm:prSet presAssocID="{A84AEC5E-A49C-45DF-995E-3457E9FD08FE}" presName="imag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nformation with solid fill"/>
        </a:ext>
      </dgm:extLst>
    </dgm:pt>
    <dgm:pt modelId="{CB503A29-B9A1-41A8-B8FA-F423E2B0C83C}" type="pres">
      <dgm:prSet presAssocID="{A84AEC5E-A49C-45DF-995E-3457E9FD08FE}" presName="childNode" presStyleLbl="node1" presStyleIdx="0" presStyleCnt="3">
        <dgm:presLayoutVars>
          <dgm:bulletEnabled val="1"/>
        </dgm:presLayoutVars>
      </dgm:prSet>
      <dgm:spPr/>
    </dgm:pt>
    <dgm:pt modelId="{1A6810FB-B5E5-4355-A0EF-C1400D2ED295}" type="pres">
      <dgm:prSet presAssocID="{A84AEC5E-A49C-45DF-995E-3457E9FD08FE}" presName="parentNode" presStyleLbl="revTx" presStyleIdx="0" presStyleCnt="3">
        <dgm:presLayoutVars>
          <dgm:chMax val="0"/>
          <dgm:bulletEnabled val="1"/>
        </dgm:presLayoutVars>
      </dgm:prSet>
      <dgm:spPr/>
    </dgm:pt>
    <dgm:pt modelId="{62404F4B-D483-4DB2-8E9B-D68BE36837CC}" type="pres">
      <dgm:prSet presAssocID="{F0E59918-4BF1-4A83-946A-FCD6FA2A2F5F}" presName="sibTrans" presStyleCnt="0"/>
      <dgm:spPr/>
    </dgm:pt>
    <dgm:pt modelId="{2A7AC167-3A3F-468F-89C9-404199453482}" type="pres">
      <dgm:prSet presAssocID="{5734CB09-4A39-4745-BB18-DF6176E708D7}" presName="compositeNode" presStyleCnt="0">
        <dgm:presLayoutVars>
          <dgm:bulletEnabled val="1"/>
        </dgm:presLayoutVars>
      </dgm:prSet>
      <dgm:spPr/>
    </dgm:pt>
    <dgm:pt modelId="{D2987F38-DE78-47C7-A6B0-F4FE3F6B6765}" type="pres">
      <dgm:prSet presAssocID="{5734CB09-4A39-4745-BB18-DF6176E708D7}" presName="imag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lugged Unplugged with solid fill"/>
        </a:ext>
      </dgm:extLst>
    </dgm:pt>
    <dgm:pt modelId="{17893CD0-AEA6-40E8-AA08-0B81F517B586}" type="pres">
      <dgm:prSet presAssocID="{5734CB09-4A39-4745-BB18-DF6176E708D7}" presName="childNode" presStyleLbl="node1" presStyleIdx="1" presStyleCnt="3">
        <dgm:presLayoutVars>
          <dgm:bulletEnabled val="1"/>
        </dgm:presLayoutVars>
      </dgm:prSet>
      <dgm:spPr/>
    </dgm:pt>
    <dgm:pt modelId="{E741289C-1C7B-4FCF-8FA8-173AE5F03BC0}" type="pres">
      <dgm:prSet presAssocID="{5734CB09-4A39-4745-BB18-DF6176E708D7}" presName="parentNode" presStyleLbl="revTx" presStyleIdx="1" presStyleCnt="3">
        <dgm:presLayoutVars>
          <dgm:chMax val="0"/>
          <dgm:bulletEnabled val="1"/>
        </dgm:presLayoutVars>
      </dgm:prSet>
      <dgm:spPr/>
    </dgm:pt>
    <dgm:pt modelId="{4805DA01-0573-4503-80CB-CDAEA01D7952}" type="pres">
      <dgm:prSet presAssocID="{A7A861D6-F47F-49D4-9F9A-3A2634A9681B}" presName="sibTrans" presStyleCnt="0"/>
      <dgm:spPr/>
    </dgm:pt>
    <dgm:pt modelId="{9AB2C42E-3255-401E-BE8B-F53633F166B1}" type="pres">
      <dgm:prSet presAssocID="{128E6A4C-12F0-468C-A502-B5FEAA1DE53A}" presName="compositeNode" presStyleCnt="0">
        <dgm:presLayoutVars>
          <dgm:bulletEnabled val="1"/>
        </dgm:presLayoutVars>
      </dgm:prSet>
      <dgm:spPr/>
    </dgm:pt>
    <dgm:pt modelId="{1877C918-6912-4748-BA1D-7E5509142048}" type="pres">
      <dgm:prSet presAssocID="{128E6A4C-12F0-468C-A502-B5FEAA1DE53A}" presName="imag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nections with solid fill"/>
        </a:ext>
      </dgm:extLst>
    </dgm:pt>
    <dgm:pt modelId="{B11B5340-1110-4539-B093-0CF930D90D5B}" type="pres">
      <dgm:prSet presAssocID="{128E6A4C-12F0-468C-A502-B5FEAA1DE53A}" presName="childNode" presStyleLbl="node1" presStyleIdx="2" presStyleCnt="3">
        <dgm:presLayoutVars>
          <dgm:bulletEnabled val="1"/>
        </dgm:presLayoutVars>
      </dgm:prSet>
      <dgm:spPr/>
    </dgm:pt>
    <dgm:pt modelId="{ECAE803E-AF13-47E2-97BF-D7FC8F5189F9}" type="pres">
      <dgm:prSet presAssocID="{128E6A4C-12F0-468C-A502-B5FEAA1DE53A}" presName="parentNode" presStyleLbl="revTx" presStyleIdx="2" presStyleCnt="3">
        <dgm:presLayoutVars>
          <dgm:chMax val="0"/>
          <dgm:bulletEnabled val="1"/>
        </dgm:presLayoutVars>
      </dgm:prSet>
      <dgm:spPr/>
    </dgm:pt>
  </dgm:ptLst>
  <dgm:cxnLst>
    <dgm:cxn modelId="{94D28F1A-8700-4501-913E-28499B79E1CE}" type="presOf" srcId="{128E6A4C-12F0-468C-A502-B5FEAA1DE53A}" destId="{ECAE803E-AF13-47E2-97BF-D7FC8F5189F9}" srcOrd="0" destOrd="0" presId="urn:microsoft.com/office/officeart/2005/8/layout/hList2"/>
    <dgm:cxn modelId="{F792DA2D-69DB-42D4-B8CC-F773EF8C9ACF}" type="presOf" srcId="{5734CB09-4A39-4745-BB18-DF6176E708D7}" destId="{E741289C-1C7B-4FCF-8FA8-173AE5F03BC0}" srcOrd="0" destOrd="0" presId="urn:microsoft.com/office/officeart/2005/8/layout/hList2"/>
    <dgm:cxn modelId="{5B709E66-B8EA-47B7-B329-E0F225188A16}" srcId="{33E8D3E8-34F2-4D7E-A7E9-64084787EDF5}" destId="{5734CB09-4A39-4745-BB18-DF6176E708D7}" srcOrd="1" destOrd="0" parTransId="{6EEDBECC-85C5-4DA3-8087-71000140C7AA}" sibTransId="{A7A861D6-F47F-49D4-9F9A-3A2634A9681B}"/>
    <dgm:cxn modelId="{0DB9C177-879E-4DAC-A3CD-E1F053F8E0D7}" srcId="{5734CB09-4A39-4745-BB18-DF6176E708D7}" destId="{C80FB884-25EC-4263-8FF2-948CF4CB9FA7}" srcOrd="0" destOrd="0" parTransId="{4DF0AE26-EA28-4C19-A986-080515D0AABD}" sibTransId="{E9025C0B-FE49-4692-8DEC-2B30F92FED52}"/>
    <dgm:cxn modelId="{BAE53F7B-CB05-4450-B6AD-8081CE28AF2C}" srcId="{33E8D3E8-34F2-4D7E-A7E9-64084787EDF5}" destId="{128E6A4C-12F0-468C-A502-B5FEAA1DE53A}" srcOrd="2" destOrd="0" parTransId="{BA0CFECE-EA01-4E1F-B8D9-422989A29851}" sibTransId="{51AF5B9A-14B6-4BD4-932A-058889A15E7C}"/>
    <dgm:cxn modelId="{E9277F84-F77C-4942-9174-E6E6E817C1F6}" srcId="{33E8D3E8-34F2-4D7E-A7E9-64084787EDF5}" destId="{A84AEC5E-A49C-45DF-995E-3457E9FD08FE}" srcOrd="0" destOrd="0" parTransId="{FB556A19-5EF9-4517-BE09-962B53898A36}" sibTransId="{F0E59918-4BF1-4A83-946A-FCD6FA2A2F5F}"/>
    <dgm:cxn modelId="{CAFDD19C-004D-4007-ADD8-34CB218C089E}" type="presOf" srcId="{C80FB884-25EC-4263-8FF2-948CF4CB9FA7}" destId="{17893CD0-AEA6-40E8-AA08-0B81F517B586}" srcOrd="0" destOrd="0" presId="urn:microsoft.com/office/officeart/2005/8/layout/hList2"/>
    <dgm:cxn modelId="{A6EDFEAF-A516-4F8B-B981-5BFD03986A0B}" srcId="{A84AEC5E-A49C-45DF-995E-3457E9FD08FE}" destId="{D43E7B52-D657-444C-8816-7F51446CB463}" srcOrd="0" destOrd="0" parTransId="{EE8A1343-7B19-48BE-AD3F-29C1C4C51B5C}" sibTransId="{E16CE546-2425-40AF-A625-362B053D41D8}"/>
    <dgm:cxn modelId="{C1A970B2-BBCE-415D-A0CA-65F6B92CD92C}" type="presOf" srcId="{D43E7B52-D657-444C-8816-7F51446CB463}" destId="{CB503A29-B9A1-41A8-B8FA-F423E2B0C83C}" srcOrd="0" destOrd="0" presId="urn:microsoft.com/office/officeart/2005/8/layout/hList2"/>
    <dgm:cxn modelId="{5D2E1BC7-C823-47EF-AFA4-4F0B195B5014}" type="presOf" srcId="{33E8D3E8-34F2-4D7E-A7E9-64084787EDF5}" destId="{74DD790A-450A-4564-A667-2A84355D06BB}" srcOrd="0" destOrd="0" presId="urn:microsoft.com/office/officeart/2005/8/layout/hList2"/>
    <dgm:cxn modelId="{57BF84CD-A5A7-4840-9B5F-7F8D3BA1C411}" srcId="{128E6A4C-12F0-468C-A502-B5FEAA1DE53A}" destId="{4EF60BEE-5182-41C1-A59B-1834091FAAE4}" srcOrd="0" destOrd="0" parTransId="{B75CADA4-E2CE-4A7F-9BF8-6520B3A806F6}" sibTransId="{ECD2252D-6027-4014-A3D0-AAF850A8381C}"/>
    <dgm:cxn modelId="{7AB828E6-0E96-4A1A-AF98-693DBDBDDB0F}" type="presOf" srcId="{A84AEC5E-A49C-45DF-995E-3457E9FD08FE}" destId="{1A6810FB-B5E5-4355-A0EF-C1400D2ED295}" srcOrd="0" destOrd="0" presId="urn:microsoft.com/office/officeart/2005/8/layout/hList2"/>
    <dgm:cxn modelId="{75E693F0-9A0B-43CC-B522-C109AC54ED88}" type="presOf" srcId="{4EF60BEE-5182-41C1-A59B-1834091FAAE4}" destId="{B11B5340-1110-4539-B093-0CF930D90D5B}" srcOrd="0" destOrd="0" presId="urn:microsoft.com/office/officeart/2005/8/layout/hList2"/>
    <dgm:cxn modelId="{6662D7C1-20E8-4864-AA89-8CE451A5D7FB}" type="presParOf" srcId="{74DD790A-450A-4564-A667-2A84355D06BB}" destId="{D0EC9F44-D540-499B-9114-8D6B036DF11B}" srcOrd="0" destOrd="0" presId="urn:microsoft.com/office/officeart/2005/8/layout/hList2"/>
    <dgm:cxn modelId="{D14C59C8-D7C4-493C-A2EE-05429B688E39}" type="presParOf" srcId="{D0EC9F44-D540-499B-9114-8D6B036DF11B}" destId="{C0CD240C-969F-419A-BFE7-24A705C97C57}" srcOrd="0" destOrd="0" presId="urn:microsoft.com/office/officeart/2005/8/layout/hList2"/>
    <dgm:cxn modelId="{5BFE0274-1ECE-4749-80E8-03C54E0637CD}" type="presParOf" srcId="{D0EC9F44-D540-499B-9114-8D6B036DF11B}" destId="{CB503A29-B9A1-41A8-B8FA-F423E2B0C83C}" srcOrd="1" destOrd="0" presId="urn:microsoft.com/office/officeart/2005/8/layout/hList2"/>
    <dgm:cxn modelId="{CCE1FBBB-50B6-4CB7-BA86-324F33557EC1}" type="presParOf" srcId="{D0EC9F44-D540-499B-9114-8D6B036DF11B}" destId="{1A6810FB-B5E5-4355-A0EF-C1400D2ED295}" srcOrd="2" destOrd="0" presId="urn:microsoft.com/office/officeart/2005/8/layout/hList2"/>
    <dgm:cxn modelId="{9E8A25DD-858E-45B2-990A-F9550A4ADEE3}" type="presParOf" srcId="{74DD790A-450A-4564-A667-2A84355D06BB}" destId="{62404F4B-D483-4DB2-8E9B-D68BE36837CC}" srcOrd="1" destOrd="0" presId="urn:microsoft.com/office/officeart/2005/8/layout/hList2"/>
    <dgm:cxn modelId="{A72E56AD-368D-4703-BD03-D46D458E29D5}" type="presParOf" srcId="{74DD790A-450A-4564-A667-2A84355D06BB}" destId="{2A7AC167-3A3F-468F-89C9-404199453482}" srcOrd="2" destOrd="0" presId="urn:microsoft.com/office/officeart/2005/8/layout/hList2"/>
    <dgm:cxn modelId="{F73D858C-7FCC-403F-B54B-B997B3A4AF2E}" type="presParOf" srcId="{2A7AC167-3A3F-468F-89C9-404199453482}" destId="{D2987F38-DE78-47C7-A6B0-F4FE3F6B6765}" srcOrd="0" destOrd="0" presId="urn:microsoft.com/office/officeart/2005/8/layout/hList2"/>
    <dgm:cxn modelId="{616942B6-30CF-43F5-A07C-723A7A9B81FA}" type="presParOf" srcId="{2A7AC167-3A3F-468F-89C9-404199453482}" destId="{17893CD0-AEA6-40E8-AA08-0B81F517B586}" srcOrd="1" destOrd="0" presId="urn:microsoft.com/office/officeart/2005/8/layout/hList2"/>
    <dgm:cxn modelId="{AA1790D9-B15A-4788-B956-CF47E2F04C56}" type="presParOf" srcId="{2A7AC167-3A3F-468F-89C9-404199453482}" destId="{E741289C-1C7B-4FCF-8FA8-173AE5F03BC0}" srcOrd="2" destOrd="0" presId="urn:microsoft.com/office/officeart/2005/8/layout/hList2"/>
    <dgm:cxn modelId="{831AEB47-7814-45D1-A766-1A7384C3866F}" type="presParOf" srcId="{74DD790A-450A-4564-A667-2A84355D06BB}" destId="{4805DA01-0573-4503-80CB-CDAEA01D7952}" srcOrd="3" destOrd="0" presId="urn:microsoft.com/office/officeart/2005/8/layout/hList2"/>
    <dgm:cxn modelId="{DDBCBCB3-CCCD-4F52-BE46-CC6875314E19}" type="presParOf" srcId="{74DD790A-450A-4564-A667-2A84355D06BB}" destId="{9AB2C42E-3255-401E-BE8B-F53633F166B1}" srcOrd="4" destOrd="0" presId="urn:microsoft.com/office/officeart/2005/8/layout/hList2"/>
    <dgm:cxn modelId="{3ED7DC10-62BF-4B81-B64E-DDDF8F45347B}" type="presParOf" srcId="{9AB2C42E-3255-401E-BE8B-F53633F166B1}" destId="{1877C918-6912-4748-BA1D-7E5509142048}" srcOrd="0" destOrd="0" presId="urn:microsoft.com/office/officeart/2005/8/layout/hList2"/>
    <dgm:cxn modelId="{C6532EFE-8019-400D-8C23-E57A0FE154DB}" type="presParOf" srcId="{9AB2C42E-3255-401E-BE8B-F53633F166B1}" destId="{B11B5340-1110-4539-B093-0CF930D90D5B}" srcOrd="1" destOrd="0" presId="urn:microsoft.com/office/officeart/2005/8/layout/hList2"/>
    <dgm:cxn modelId="{B0BC3CFC-6729-42D2-8B09-C58178E6EB44}" type="presParOf" srcId="{9AB2C42E-3255-401E-BE8B-F53633F166B1}" destId="{ECAE803E-AF13-47E2-97BF-D7FC8F5189F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6B465-DD0E-4F2C-8C38-43354EFF8E51}">
      <dsp:nvSpPr>
        <dsp:cNvPr id="0" name=""/>
        <dsp:cNvSpPr/>
      </dsp:nvSpPr>
      <dsp:spPr>
        <a:xfrm>
          <a:off x="0" y="0"/>
          <a:ext cx="69707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47A025-79DE-4ED4-AC86-2B67BC190CDC}">
      <dsp:nvSpPr>
        <dsp:cNvPr id="0" name=""/>
        <dsp:cNvSpPr/>
      </dsp:nvSpPr>
      <dsp:spPr>
        <a:xfrm>
          <a:off x="0" y="0"/>
          <a:ext cx="1394141" cy="3577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latin typeface="Gibson Light" pitchFamily="50" charset="0"/>
              <a:ea typeface="Gibson Light" pitchFamily="50" charset="0"/>
            </a:rPr>
            <a:t>Roadmap to defining a Whole Health Measurement Framework:</a:t>
          </a:r>
        </a:p>
      </dsp:txBody>
      <dsp:txXfrm>
        <a:off x="0" y="0"/>
        <a:ext cx="1394141" cy="3577903"/>
      </dsp:txXfrm>
    </dsp:sp>
    <dsp:sp modelId="{9DA03542-0410-4434-B308-260C8810E441}">
      <dsp:nvSpPr>
        <dsp:cNvPr id="0" name=""/>
        <dsp:cNvSpPr/>
      </dsp:nvSpPr>
      <dsp:spPr>
        <a:xfrm>
          <a:off x="1498702" y="28170"/>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Evaluate</a:t>
          </a:r>
          <a:r>
            <a:rPr lang="en-US" sz="1600" b="1" kern="1200" dirty="0">
              <a:latin typeface="Gibson Light" pitchFamily="50" charset="0"/>
              <a:ea typeface="Gibson Light" pitchFamily="50" charset="0"/>
            </a:rPr>
            <a:t> </a:t>
          </a:r>
          <a:r>
            <a:rPr lang="en-US" sz="1600" kern="1200" dirty="0">
              <a:latin typeface="Gibson Light" pitchFamily="50" charset="0"/>
              <a:ea typeface="Gibson Light" pitchFamily="50" charset="0"/>
            </a:rPr>
            <a:t>existing frameworks and literature </a:t>
          </a:r>
        </a:p>
      </dsp:txBody>
      <dsp:txXfrm>
        <a:off x="1498702" y="28170"/>
        <a:ext cx="5472004" cy="563414"/>
      </dsp:txXfrm>
    </dsp:sp>
    <dsp:sp modelId="{D49EE011-B6A0-48CE-81BA-C4B4FC013C56}">
      <dsp:nvSpPr>
        <dsp:cNvPr id="0" name=""/>
        <dsp:cNvSpPr/>
      </dsp:nvSpPr>
      <dsp:spPr>
        <a:xfrm>
          <a:off x="1394141" y="591585"/>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85770-1380-48C6-A76D-4A87F25A8268}">
      <dsp:nvSpPr>
        <dsp:cNvPr id="0" name=""/>
        <dsp:cNvSpPr/>
      </dsp:nvSpPr>
      <dsp:spPr>
        <a:xfrm>
          <a:off x="1498702" y="619756"/>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Resource</a:t>
          </a:r>
          <a:r>
            <a:rPr lang="en-US" sz="1600" kern="1200" dirty="0">
              <a:latin typeface="Gibson Light" pitchFamily="50" charset="0"/>
              <a:ea typeface="Gibson Light" pitchFamily="50" charset="0"/>
            </a:rPr>
            <a:t> elements of WHITS demonstration program measurement projects to support evaluation </a:t>
          </a:r>
        </a:p>
      </dsp:txBody>
      <dsp:txXfrm>
        <a:off x="1498702" y="619756"/>
        <a:ext cx="5472004" cy="563414"/>
      </dsp:txXfrm>
    </dsp:sp>
    <dsp:sp modelId="{E60D6560-D2A1-4F77-976F-E0362D31842B}">
      <dsp:nvSpPr>
        <dsp:cNvPr id="0" name=""/>
        <dsp:cNvSpPr/>
      </dsp:nvSpPr>
      <dsp:spPr>
        <a:xfrm>
          <a:off x="1394141" y="1183171"/>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43D39E-A462-419A-A35A-D2CF8267CA10}">
      <dsp:nvSpPr>
        <dsp:cNvPr id="0" name=""/>
        <dsp:cNvSpPr/>
      </dsp:nvSpPr>
      <dsp:spPr>
        <a:xfrm>
          <a:off x="1498702" y="1211342"/>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Identify &amp; Convene</a:t>
          </a:r>
          <a:r>
            <a:rPr lang="en-US" sz="1600" b="1" kern="1200" dirty="0">
              <a:latin typeface="Gibson Light" pitchFamily="50" charset="0"/>
              <a:ea typeface="Gibson Light" pitchFamily="50" charset="0"/>
            </a:rPr>
            <a:t> </a:t>
          </a:r>
          <a:r>
            <a:rPr lang="en-US" sz="1600" kern="1200" dirty="0">
              <a:latin typeface="Gibson Light" pitchFamily="50" charset="0"/>
              <a:ea typeface="Gibson Light" pitchFamily="50" charset="0"/>
            </a:rPr>
            <a:t>key stakeholders and partner</a:t>
          </a:r>
        </a:p>
      </dsp:txBody>
      <dsp:txXfrm>
        <a:off x="1498702" y="1211342"/>
        <a:ext cx="5472004" cy="563414"/>
      </dsp:txXfrm>
    </dsp:sp>
    <dsp:sp modelId="{9788D8FC-BD81-48BD-B6E0-578F8F5CDBEE}">
      <dsp:nvSpPr>
        <dsp:cNvPr id="0" name=""/>
        <dsp:cNvSpPr/>
      </dsp:nvSpPr>
      <dsp:spPr>
        <a:xfrm>
          <a:off x="1394141" y="1774756"/>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F1932D-548F-4580-9D15-02DD9BC17807}">
      <dsp:nvSpPr>
        <dsp:cNvPr id="0" name=""/>
        <dsp:cNvSpPr/>
      </dsp:nvSpPr>
      <dsp:spPr>
        <a:xfrm>
          <a:off x="1498702" y="1802927"/>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Define Framework</a:t>
          </a:r>
          <a:r>
            <a:rPr lang="en-US" sz="1600" kern="1200" dirty="0">
              <a:latin typeface="Gibson" pitchFamily="50" charset="0"/>
              <a:ea typeface="Gibson" pitchFamily="50" charset="0"/>
            </a:rPr>
            <a:t> </a:t>
          </a:r>
          <a:r>
            <a:rPr lang="en-US" sz="1600" kern="1200" dirty="0">
              <a:latin typeface="Gibson Light" pitchFamily="50" charset="0"/>
              <a:ea typeface="Gibson Light" pitchFamily="50" charset="0"/>
            </a:rPr>
            <a:t>: Elements, Measures, Integration into Practice (</a:t>
          </a:r>
          <a:r>
            <a:rPr lang="en-US" sz="1600" kern="1200" dirty="0">
              <a:solidFill>
                <a:srgbClr val="FF0000"/>
              </a:solidFill>
              <a:latin typeface="Gibson Light" pitchFamily="50" charset="0"/>
              <a:ea typeface="Gibson Light" pitchFamily="50" charset="0"/>
            </a:rPr>
            <a:t>Living Document</a:t>
          </a:r>
          <a:r>
            <a:rPr lang="en-US" sz="1600" kern="1200" dirty="0">
              <a:latin typeface="Gibson Light" pitchFamily="50" charset="0"/>
              <a:ea typeface="Gibson Light" pitchFamily="50" charset="0"/>
            </a:rPr>
            <a:t>) </a:t>
          </a:r>
        </a:p>
      </dsp:txBody>
      <dsp:txXfrm>
        <a:off x="1498702" y="1802927"/>
        <a:ext cx="5472004" cy="563414"/>
      </dsp:txXfrm>
    </dsp:sp>
    <dsp:sp modelId="{53CB6F82-EFD4-449A-81AB-FBD57E9F7B47}">
      <dsp:nvSpPr>
        <dsp:cNvPr id="0" name=""/>
        <dsp:cNvSpPr/>
      </dsp:nvSpPr>
      <dsp:spPr>
        <a:xfrm>
          <a:off x="1394141" y="2366342"/>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21506C-1BEC-4787-ACB2-5AA66E8C2577}">
      <dsp:nvSpPr>
        <dsp:cNvPr id="0" name=""/>
        <dsp:cNvSpPr/>
      </dsp:nvSpPr>
      <dsp:spPr>
        <a:xfrm>
          <a:off x="1498702" y="2394513"/>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Gibson" pitchFamily="50" charset="0"/>
              <a:ea typeface="Gibson" pitchFamily="50" charset="0"/>
            </a:rPr>
            <a:t>Develop</a:t>
          </a:r>
          <a:r>
            <a:rPr lang="en-US" sz="1600" kern="1200" dirty="0">
              <a:latin typeface="Gibson Light" pitchFamily="50" charset="0"/>
              <a:ea typeface="Gibson Light" pitchFamily="50" charset="0"/>
            </a:rPr>
            <a:t> a Framework</a:t>
          </a:r>
        </a:p>
      </dsp:txBody>
      <dsp:txXfrm>
        <a:off x="1498702" y="2394513"/>
        <a:ext cx="5472004" cy="563414"/>
      </dsp:txXfrm>
    </dsp:sp>
    <dsp:sp modelId="{F2B02FEC-0CBC-48B0-8869-C3604F945CAA}">
      <dsp:nvSpPr>
        <dsp:cNvPr id="0" name=""/>
        <dsp:cNvSpPr/>
      </dsp:nvSpPr>
      <dsp:spPr>
        <a:xfrm>
          <a:off x="1394141" y="2957928"/>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BF6D0C-1349-44F4-B5C4-27B4E1C231F1}">
      <dsp:nvSpPr>
        <dsp:cNvPr id="0" name=""/>
        <dsp:cNvSpPr/>
      </dsp:nvSpPr>
      <dsp:spPr>
        <a:xfrm>
          <a:off x="1498702" y="2986098"/>
          <a:ext cx="5472004" cy="563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rgbClr val="232B41">
                  <a:hueOff val="0"/>
                  <a:satOff val="0"/>
                  <a:lumOff val="0"/>
                  <a:alphaOff val="0"/>
                </a:srgbClr>
              </a:solidFill>
              <a:latin typeface="Gibson" pitchFamily="50" charset="0"/>
              <a:ea typeface="Gibson" pitchFamily="50" charset="0"/>
              <a:cs typeface="+mn-cs"/>
            </a:rPr>
            <a:t>Disseminate, Collect Feedback, Enhance   </a:t>
          </a:r>
        </a:p>
      </dsp:txBody>
      <dsp:txXfrm>
        <a:off x="1498702" y="2986098"/>
        <a:ext cx="5472004" cy="563414"/>
      </dsp:txXfrm>
    </dsp:sp>
    <dsp:sp modelId="{C3C7765B-5A29-4133-872F-757C31CDC48E}">
      <dsp:nvSpPr>
        <dsp:cNvPr id="0" name=""/>
        <dsp:cNvSpPr/>
      </dsp:nvSpPr>
      <dsp:spPr>
        <a:xfrm>
          <a:off x="1394141" y="3549513"/>
          <a:ext cx="5576565"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41017-1DAC-4D7E-BEC8-185ADB00ACE0}">
      <dsp:nvSpPr>
        <dsp:cNvPr id="0" name=""/>
        <dsp:cNvSpPr/>
      </dsp:nvSpPr>
      <dsp:spPr>
        <a:xfrm>
          <a:off x="0" y="213144"/>
          <a:ext cx="7887285" cy="716625"/>
        </a:xfrm>
        <a:prstGeom prst="rect">
          <a:avLst/>
        </a:prstGeom>
        <a:solidFill>
          <a:schemeClr val="lt1">
            <a:alpha val="90000"/>
            <a:hueOff val="0"/>
            <a:satOff val="0"/>
            <a:lumOff val="0"/>
            <a:alphaOff val="0"/>
          </a:schemeClr>
        </a:solidFill>
        <a:ln w="254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solidFill>
                <a:schemeClr val="bg2"/>
              </a:solidFill>
              <a:latin typeface="Gibson Thin" pitchFamily="50" charset="0"/>
              <a:ea typeface="Gibson Thin" pitchFamily="50" charset="0"/>
            </a:rPr>
            <a:t>Offer healthcare providers and administrators tools to </a:t>
          </a:r>
          <a:r>
            <a:rPr lang="en-US" sz="1300" b="1" kern="1200" dirty="0">
              <a:solidFill>
                <a:schemeClr val="bg2"/>
              </a:solidFill>
              <a:latin typeface="Gibson Thin" pitchFamily="50" charset="0"/>
              <a:ea typeface="Gibson Thin" pitchFamily="50" charset="0"/>
            </a:rPr>
            <a:t>support the scaling and spread of whole health models for pain care</a:t>
          </a:r>
          <a:r>
            <a:rPr lang="en-US" sz="1300" kern="1200" dirty="0">
              <a:solidFill>
                <a:schemeClr val="bg2"/>
              </a:solidFill>
              <a:latin typeface="Gibson Thin" pitchFamily="50" charset="0"/>
              <a:ea typeface="Gibson Thin" pitchFamily="50" charset="0"/>
            </a:rPr>
            <a:t>, focusing on chronic pain.</a:t>
          </a:r>
          <a:endParaRPr lang="en-US" sz="1300" kern="1200" dirty="0">
            <a:solidFill>
              <a:schemeClr val="bg2"/>
            </a:solidFill>
          </a:endParaRPr>
        </a:p>
      </dsp:txBody>
      <dsp:txXfrm>
        <a:off x="0" y="213144"/>
        <a:ext cx="7887285" cy="716625"/>
      </dsp:txXfrm>
    </dsp:sp>
    <dsp:sp modelId="{C87F91E5-37B4-46C5-A9DB-CA7BBCB6C739}">
      <dsp:nvSpPr>
        <dsp:cNvPr id="0" name=""/>
        <dsp:cNvSpPr/>
      </dsp:nvSpPr>
      <dsp:spPr>
        <a:xfrm>
          <a:off x="394364" y="21264"/>
          <a:ext cx="5521099" cy="38376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b="1" kern="1200" dirty="0">
              <a:latin typeface="Gibson Thin" pitchFamily="50" charset="0"/>
              <a:ea typeface="Gibson Thin" pitchFamily="50" charset="0"/>
            </a:rPr>
            <a:t>Tools to Support the Scale and Spread of Whole Health (Chronic Pain)</a:t>
          </a:r>
          <a:endParaRPr lang="en-US" sz="1300" b="1" kern="1200" dirty="0"/>
        </a:p>
      </dsp:txBody>
      <dsp:txXfrm>
        <a:off x="413098" y="39998"/>
        <a:ext cx="5483631" cy="346292"/>
      </dsp:txXfrm>
    </dsp:sp>
    <dsp:sp modelId="{A42300ED-A413-42F9-9F5C-546EF74C2176}">
      <dsp:nvSpPr>
        <dsp:cNvPr id="0" name=""/>
        <dsp:cNvSpPr/>
      </dsp:nvSpPr>
      <dsp:spPr>
        <a:xfrm>
          <a:off x="0" y="1191849"/>
          <a:ext cx="7887285" cy="941850"/>
        </a:xfrm>
        <a:prstGeom prst="rect">
          <a:avLst/>
        </a:prstGeom>
        <a:solidFill>
          <a:schemeClr val="lt1">
            <a:alpha val="90000"/>
            <a:hueOff val="0"/>
            <a:satOff val="0"/>
            <a:lumOff val="0"/>
            <a:alphaOff val="0"/>
          </a:schemeClr>
        </a:solidFill>
        <a:ln w="25400" cap="flat" cmpd="sng" algn="ctr">
          <a:solidFill>
            <a:schemeClr val="accent5">
              <a:shade val="50000"/>
              <a:hueOff val="-95783"/>
              <a:satOff val="-1186"/>
              <a:lumOff val="200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bg2"/>
              </a:solidFill>
              <a:latin typeface="Gibson Thin" pitchFamily="50" charset="0"/>
              <a:ea typeface="Gibson Thin" pitchFamily="50" charset="0"/>
            </a:rPr>
            <a:t>Examples of </a:t>
          </a:r>
          <a:r>
            <a:rPr lang="en-US" sz="1300" b="1" kern="1200" dirty="0">
              <a:solidFill>
                <a:schemeClr val="bg2"/>
              </a:solidFill>
              <a:latin typeface="Gibson Thin" pitchFamily="50" charset="0"/>
              <a:ea typeface="Gibson Thin" pitchFamily="50" charset="0"/>
            </a:rPr>
            <a:t>tracking and measuring the effectiveness of whole health models</a:t>
          </a:r>
          <a:r>
            <a:rPr lang="en-US" sz="1300" kern="1200" dirty="0">
              <a:solidFill>
                <a:schemeClr val="bg2"/>
              </a:solidFill>
              <a:latin typeface="Gibson Thin" pitchFamily="50" charset="0"/>
              <a:ea typeface="Gibson Thin" pitchFamily="50" charset="0"/>
            </a:rPr>
            <a:t> in comprehensive pain care.</a:t>
          </a:r>
        </a:p>
        <a:p>
          <a:pPr marL="114300" lvl="1" indent="-114300" algn="l" defTabSz="577850">
            <a:lnSpc>
              <a:spcPct val="90000"/>
            </a:lnSpc>
            <a:spcBef>
              <a:spcPct val="0"/>
            </a:spcBef>
            <a:spcAft>
              <a:spcPct val="15000"/>
            </a:spcAft>
            <a:buChar char="•"/>
          </a:pPr>
          <a:r>
            <a:rPr lang="en-US" sz="1300" kern="1200" dirty="0">
              <a:solidFill>
                <a:schemeClr val="bg2"/>
              </a:solidFill>
              <a:latin typeface="Gibson Thin" pitchFamily="50" charset="0"/>
              <a:ea typeface="Gibson Thin" pitchFamily="50" charset="0"/>
            </a:rPr>
            <a:t>Explore different </a:t>
          </a:r>
          <a:r>
            <a:rPr lang="en-US" sz="1300" b="1" kern="1200" dirty="0">
              <a:solidFill>
                <a:schemeClr val="bg2"/>
              </a:solidFill>
              <a:latin typeface="Gibson Thin" pitchFamily="50" charset="0"/>
              <a:ea typeface="Gibson Thin" pitchFamily="50" charset="0"/>
            </a:rPr>
            <a:t>examples of models from different settings</a:t>
          </a:r>
          <a:r>
            <a:rPr lang="en-US" sz="1300" kern="1200" dirty="0">
              <a:solidFill>
                <a:schemeClr val="bg2"/>
              </a:solidFill>
              <a:latin typeface="Gibson Thin" pitchFamily="50" charset="0"/>
              <a:ea typeface="Gibson Thin" pitchFamily="50" charset="0"/>
            </a:rPr>
            <a:t>.</a:t>
          </a:r>
        </a:p>
      </dsp:txBody>
      <dsp:txXfrm>
        <a:off x="0" y="1191849"/>
        <a:ext cx="7887285" cy="941850"/>
      </dsp:txXfrm>
    </dsp:sp>
    <dsp:sp modelId="{0D370ECE-F83C-4B59-8F88-E591CB694E83}">
      <dsp:nvSpPr>
        <dsp:cNvPr id="0" name=""/>
        <dsp:cNvSpPr/>
      </dsp:nvSpPr>
      <dsp:spPr>
        <a:xfrm>
          <a:off x="394364" y="999969"/>
          <a:ext cx="5521099" cy="383760"/>
        </a:xfrm>
        <a:prstGeom prst="roundRect">
          <a:avLst/>
        </a:prstGeom>
        <a:solidFill>
          <a:schemeClr val="accent5">
            <a:shade val="50000"/>
            <a:hueOff val="-95783"/>
            <a:satOff val="-1186"/>
            <a:lumOff val="20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Gibson Thin" pitchFamily="50" charset="0"/>
              <a:ea typeface="Gibson Thin" pitchFamily="50" charset="0"/>
            </a:rPr>
            <a:t>Examples: Measures and Models</a:t>
          </a:r>
        </a:p>
      </dsp:txBody>
      <dsp:txXfrm>
        <a:off x="413098" y="1018703"/>
        <a:ext cx="5483631" cy="346292"/>
      </dsp:txXfrm>
    </dsp:sp>
    <dsp:sp modelId="{3D1D5211-E6CD-48F3-B486-414DF4E9C1DF}">
      <dsp:nvSpPr>
        <dsp:cNvPr id="0" name=""/>
        <dsp:cNvSpPr/>
      </dsp:nvSpPr>
      <dsp:spPr>
        <a:xfrm>
          <a:off x="0" y="2395779"/>
          <a:ext cx="7887285" cy="542587"/>
        </a:xfrm>
        <a:prstGeom prst="rect">
          <a:avLst/>
        </a:prstGeom>
        <a:solidFill>
          <a:schemeClr val="lt1">
            <a:alpha val="90000"/>
            <a:hueOff val="0"/>
            <a:satOff val="0"/>
            <a:lumOff val="0"/>
            <a:alphaOff val="0"/>
          </a:schemeClr>
        </a:solidFill>
        <a:ln w="25400" cap="flat" cmpd="sng" algn="ctr">
          <a:solidFill>
            <a:schemeClr val="accent5">
              <a:shade val="50000"/>
              <a:hueOff val="-191566"/>
              <a:satOff val="-2371"/>
              <a:lumOff val="40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bg2"/>
              </a:solidFill>
              <a:latin typeface="Gibson Thin" pitchFamily="50" charset="0"/>
              <a:ea typeface="Gibson Thin" pitchFamily="50" charset="0"/>
            </a:rPr>
            <a:t>Demonstrate </a:t>
          </a:r>
          <a:r>
            <a:rPr lang="en-US" sz="1300" b="1" kern="1200" dirty="0">
              <a:solidFill>
                <a:schemeClr val="bg2"/>
              </a:solidFill>
              <a:latin typeface="Gibson Thin" pitchFamily="50" charset="0"/>
              <a:ea typeface="Gibson Thin" pitchFamily="50" charset="0"/>
            </a:rPr>
            <a:t>impact for patients, systems, payors, and clinicians</a:t>
          </a:r>
          <a:r>
            <a:rPr lang="en-US" sz="1300" kern="1200" dirty="0">
              <a:latin typeface="Gibson Thin" pitchFamily="50" charset="0"/>
              <a:ea typeface="Gibson Thin" pitchFamily="50" charset="0"/>
            </a:rPr>
            <a:t>.</a:t>
          </a:r>
        </a:p>
      </dsp:txBody>
      <dsp:txXfrm>
        <a:off x="0" y="2395779"/>
        <a:ext cx="7887285" cy="542587"/>
      </dsp:txXfrm>
    </dsp:sp>
    <dsp:sp modelId="{C8819E68-4BDF-41DC-B41B-417933784BD6}">
      <dsp:nvSpPr>
        <dsp:cNvPr id="0" name=""/>
        <dsp:cNvSpPr/>
      </dsp:nvSpPr>
      <dsp:spPr>
        <a:xfrm>
          <a:off x="394364" y="2203899"/>
          <a:ext cx="5521099" cy="383760"/>
        </a:xfrm>
        <a:prstGeom prst="roundRect">
          <a:avLst/>
        </a:prstGeom>
        <a:solidFill>
          <a:schemeClr val="accent5">
            <a:shade val="50000"/>
            <a:hueOff val="-191566"/>
            <a:satOff val="-2371"/>
            <a:lumOff val="401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Gibson Thin" pitchFamily="50" charset="0"/>
              <a:ea typeface="Gibson Thin" pitchFamily="50" charset="0"/>
            </a:rPr>
            <a:t>Demonstrate Impact</a:t>
          </a:r>
        </a:p>
      </dsp:txBody>
      <dsp:txXfrm>
        <a:off x="413098" y="2222633"/>
        <a:ext cx="5483631" cy="346292"/>
      </dsp:txXfrm>
    </dsp:sp>
    <dsp:sp modelId="{64E6BE74-270A-471E-8101-EB8A4857A4B4}">
      <dsp:nvSpPr>
        <dsp:cNvPr id="0" name=""/>
        <dsp:cNvSpPr/>
      </dsp:nvSpPr>
      <dsp:spPr>
        <a:xfrm>
          <a:off x="0" y="3200447"/>
          <a:ext cx="7887285" cy="716625"/>
        </a:xfrm>
        <a:prstGeom prst="rect">
          <a:avLst/>
        </a:prstGeom>
        <a:solidFill>
          <a:schemeClr val="lt1">
            <a:alpha val="90000"/>
            <a:hueOff val="0"/>
            <a:satOff val="0"/>
            <a:lumOff val="0"/>
            <a:alphaOff val="0"/>
          </a:schemeClr>
        </a:solidFill>
        <a:ln w="25400" cap="flat" cmpd="sng" algn="ctr">
          <a:solidFill>
            <a:schemeClr val="accent5">
              <a:shade val="50000"/>
              <a:hueOff val="-95783"/>
              <a:satOff val="-1186"/>
              <a:lumOff val="200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2141" tIns="270764" rIns="612141" bIns="92456"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solidFill>
                <a:schemeClr val="bg2"/>
              </a:solidFill>
              <a:latin typeface="Gibson Thin" pitchFamily="50" charset="0"/>
              <a:ea typeface="Gibson Thin" pitchFamily="50" charset="0"/>
            </a:rPr>
            <a:t>Serve as a resource </a:t>
          </a:r>
          <a:r>
            <a:rPr lang="en-US" sz="1300" kern="1200" dirty="0">
              <a:solidFill>
                <a:schemeClr val="bg2"/>
              </a:solidFill>
              <a:latin typeface="Gibson Thin" pitchFamily="50" charset="0"/>
              <a:ea typeface="Gibson Thin" pitchFamily="50" charset="0"/>
            </a:rPr>
            <a:t>for decision-makers and partners (policymakers, educators, researchers, EHR vendors).</a:t>
          </a:r>
        </a:p>
      </dsp:txBody>
      <dsp:txXfrm>
        <a:off x="0" y="3200447"/>
        <a:ext cx="7887285" cy="716625"/>
      </dsp:txXfrm>
    </dsp:sp>
    <dsp:sp modelId="{FE73565D-7DBE-4A3F-9BF5-ADE713016F51}">
      <dsp:nvSpPr>
        <dsp:cNvPr id="0" name=""/>
        <dsp:cNvSpPr/>
      </dsp:nvSpPr>
      <dsp:spPr>
        <a:xfrm>
          <a:off x="394364" y="3008567"/>
          <a:ext cx="5521099" cy="383760"/>
        </a:xfrm>
        <a:prstGeom prst="roundRect">
          <a:avLst/>
        </a:prstGeom>
        <a:solidFill>
          <a:schemeClr val="accent5">
            <a:shade val="50000"/>
            <a:hueOff val="-95783"/>
            <a:satOff val="-1186"/>
            <a:lumOff val="200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84" tIns="0" rIns="208684" bIns="0"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Gibson Thin" pitchFamily="50" charset="0"/>
              <a:ea typeface="Gibson Thin" pitchFamily="50" charset="0"/>
            </a:rPr>
            <a:t>Decision Maker Resource</a:t>
          </a:r>
        </a:p>
      </dsp:txBody>
      <dsp:txXfrm>
        <a:off x="413098" y="3027301"/>
        <a:ext cx="5483631"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8527-31E0-4A62-8A83-F64B8C8DF095}">
      <dsp:nvSpPr>
        <dsp:cNvPr id="0" name=""/>
        <dsp:cNvSpPr/>
      </dsp:nvSpPr>
      <dsp:spPr>
        <a:xfrm>
          <a:off x="1717" y="506828"/>
          <a:ext cx="2724922" cy="1877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63F66-1D90-4FAB-B718-907000E703BC}">
      <dsp:nvSpPr>
        <dsp:cNvPr id="0" name=""/>
        <dsp:cNvSpPr/>
      </dsp:nvSpPr>
      <dsp:spPr>
        <a:xfrm>
          <a:off x="0" y="897178"/>
          <a:ext cx="2724922" cy="101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Gibson VF Thin" pitchFamily="2" charset="0"/>
              <a:ea typeface="Gibson VF Thin" pitchFamily="2" charset="0"/>
            </a:rPr>
            <a:t>Evaluation on the impacts of a large-scale program: Implementation of Whole Health Care in VA </a:t>
          </a:r>
        </a:p>
      </dsp:txBody>
      <dsp:txXfrm>
        <a:off x="0" y="897178"/>
        <a:ext cx="2724922" cy="1010946"/>
      </dsp:txXfrm>
    </dsp:sp>
    <dsp:sp modelId="{B157DDA2-AC0D-419B-B1CF-7E9D8517695E}">
      <dsp:nvSpPr>
        <dsp:cNvPr id="0" name=""/>
        <dsp:cNvSpPr/>
      </dsp:nvSpPr>
      <dsp:spPr>
        <a:xfrm>
          <a:off x="2999246" y="506828"/>
          <a:ext cx="2724922" cy="1877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D8AE47-EDA4-4990-B507-FC21BCE3EFE4}">
      <dsp:nvSpPr>
        <dsp:cNvPr id="0" name=""/>
        <dsp:cNvSpPr/>
      </dsp:nvSpPr>
      <dsp:spPr>
        <a:xfrm>
          <a:off x="2999082" y="818445"/>
          <a:ext cx="2724922" cy="101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latin typeface="Gibson VF Thin" pitchFamily="2" charset="0"/>
              <a:ea typeface="Gibson VF Thin" pitchFamily="2" charset="0"/>
            </a:rPr>
            <a:t>Focus on patients with chronic pain in response to a Congressional mandate for evaluation of programs in VA (CARA act)</a:t>
          </a:r>
        </a:p>
      </dsp:txBody>
      <dsp:txXfrm>
        <a:off x="2999082" y="818445"/>
        <a:ext cx="2724922" cy="1010946"/>
      </dsp:txXfrm>
    </dsp:sp>
    <dsp:sp modelId="{8B213D63-E68C-4F48-877D-F436B681B92D}">
      <dsp:nvSpPr>
        <dsp:cNvPr id="0" name=""/>
        <dsp:cNvSpPr/>
      </dsp:nvSpPr>
      <dsp:spPr>
        <a:xfrm>
          <a:off x="5996775" y="506828"/>
          <a:ext cx="2724922" cy="18774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388B94-EAC5-47E7-9898-649D1371CBF5}">
      <dsp:nvSpPr>
        <dsp:cNvPr id="0" name=""/>
        <dsp:cNvSpPr/>
      </dsp:nvSpPr>
      <dsp:spPr>
        <a:xfrm>
          <a:off x="5998492" y="897178"/>
          <a:ext cx="2724922" cy="1010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latin typeface="Gibson VF Thin" pitchFamily="2" charset="0"/>
              <a:ea typeface="Gibson VF Thin" pitchFamily="2" charset="0"/>
            </a:rPr>
            <a:t>Disease and symptom based outcomes insufficient to capture the intended outcomes of Whole Health Care.</a:t>
          </a:r>
        </a:p>
      </dsp:txBody>
      <dsp:txXfrm>
        <a:off x="5998492" y="897178"/>
        <a:ext cx="2724922" cy="1010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4BC2C-BD5A-4090-A5DF-A38791617CC4}">
      <dsp:nvSpPr>
        <dsp:cNvPr id="0" name=""/>
        <dsp:cNvSpPr/>
      </dsp:nvSpPr>
      <dsp:spPr>
        <a:xfrm>
          <a:off x="3393332" y="2208986"/>
          <a:ext cx="1854682" cy="1854682"/>
        </a:xfrm>
        <a:prstGeom prst="ellipse">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bson Thin" pitchFamily="50" charset="0"/>
              <a:ea typeface="Gibson Thin" pitchFamily="50" charset="0"/>
            </a:rPr>
            <a:t>Stakeholder Analysis Process</a:t>
          </a:r>
        </a:p>
      </dsp:txBody>
      <dsp:txXfrm>
        <a:off x="3664944" y="2480598"/>
        <a:ext cx="1311458" cy="1311458"/>
      </dsp:txXfrm>
    </dsp:sp>
    <dsp:sp modelId="{2AB458C6-82F4-4470-BE97-0006C1897074}">
      <dsp:nvSpPr>
        <dsp:cNvPr id="0" name=""/>
        <dsp:cNvSpPr/>
      </dsp:nvSpPr>
      <dsp:spPr>
        <a:xfrm rot="12900000">
          <a:off x="2200628" y="1885119"/>
          <a:ext cx="1421163" cy="528584"/>
        </a:xfrm>
        <a:prstGeom prst="lef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297E9FC-6043-48E1-99D5-DEB6365E3A47}">
      <dsp:nvSpPr>
        <dsp:cNvPr id="0" name=""/>
        <dsp:cNvSpPr/>
      </dsp:nvSpPr>
      <dsp:spPr>
        <a:xfrm>
          <a:off x="1448161" y="1037059"/>
          <a:ext cx="1761948" cy="1409558"/>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kern="1200" dirty="0">
              <a:latin typeface="Gibson Thin" pitchFamily="50" charset="0"/>
              <a:ea typeface="Gibson Thin" pitchFamily="50" charset="0"/>
            </a:rPr>
            <a:t>List Potential Internal and External Stakeholders to Consider</a:t>
          </a:r>
        </a:p>
      </dsp:txBody>
      <dsp:txXfrm>
        <a:off x="1489446" y="1078344"/>
        <a:ext cx="1679378" cy="1326988"/>
      </dsp:txXfrm>
    </dsp:sp>
    <dsp:sp modelId="{8E72D457-44A6-4EA3-9A50-280849BF2C39}">
      <dsp:nvSpPr>
        <dsp:cNvPr id="0" name=""/>
        <dsp:cNvSpPr/>
      </dsp:nvSpPr>
      <dsp:spPr>
        <a:xfrm rot="16200000">
          <a:off x="3610091" y="1151399"/>
          <a:ext cx="1421163" cy="528584"/>
        </a:xfrm>
        <a:prstGeom prst="lef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9FBDE59-34CF-4344-BFAE-DCE5B3EC2CEA}">
      <dsp:nvSpPr>
        <dsp:cNvPr id="0" name=""/>
        <dsp:cNvSpPr/>
      </dsp:nvSpPr>
      <dsp:spPr>
        <a:xfrm>
          <a:off x="3439699" y="330"/>
          <a:ext cx="1761948" cy="1409558"/>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ibson Thin" pitchFamily="50" charset="0"/>
              <a:ea typeface="Gibson Thin" pitchFamily="50" charset="0"/>
            </a:rPr>
            <a:t>Stakeholder Chart including rationale and list of relevant measures by stakeholder group. </a:t>
          </a:r>
        </a:p>
      </dsp:txBody>
      <dsp:txXfrm>
        <a:off x="3480984" y="41615"/>
        <a:ext cx="1679378" cy="1326988"/>
      </dsp:txXfrm>
    </dsp:sp>
    <dsp:sp modelId="{9BEE7EE3-7547-44AF-AA31-8AB9C5987555}">
      <dsp:nvSpPr>
        <dsp:cNvPr id="0" name=""/>
        <dsp:cNvSpPr/>
      </dsp:nvSpPr>
      <dsp:spPr>
        <a:xfrm rot="19500000">
          <a:off x="5019554" y="1885119"/>
          <a:ext cx="1421163" cy="528584"/>
        </a:xfrm>
        <a:prstGeom prst="leftArrow">
          <a:avLst>
            <a:gd name="adj1" fmla="val 60000"/>
            <a:gd name="adj2" fmla="val 50000"/>
          </a:avLst>
        </a:prstGeom>
        <a:gradFill rotWithShape="0">
          <a:gsLst>
            <a:gs pos="0">
              <a:schemeClr val="dk2">
                <a:tint val="60000"/>
                <a:hueOff val="0"/>
                <a:satOff val="0"/>
                <a:lumOff val="0"/>
                <a:alphaOff val="0"/>
                <a:tint val="50000"/>
                <a:satMod val="300000"/>
              </a:schemeClr>
            </a:gs>
            <a:gs pos="35000">
              <a:schemeClr val="dk2">
                <a:tint val="60000"/>
                <a:hueOff val="0"/>
                <a:satOff val="0"/>
                <a:lumOff val="0"/>
                <a:alphaOff val="0"/>
                <a:tint val="37000"/>
                <a:satMod val="300000"/>
              </a:schemeClr>
            </a:gs>
            <a:gs pos="100000">
              <a:schemeClr val="dk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C7A598B-DC97-489F-BAC4-DE8350A58C6A}">
      <dsp:nvSpPr>
        <dsp:cNvPr id="0" name=""/>
        <dsp:cNvSpPr/>
      </dsp:nvSpPr>
      <dsp:spPr>
        <a:xfrm>
          <a:off x="5431236" y="1037059"/>
          <a:ext cx="1761948" cy="1409558"/>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ibson Thin" pitchFamily="50" charset="0"/>
              <a:ea typeface="Gibson Thin" pitchFamily="50" charset="0"/>
            </a:rPr>
            <a:t>Considerations for how to engage with the stakeholder groups, and data sourcing</a:t>
          </a:r>
        </a:p>
      </dsp:txBody>
      <dsp:txXfrm>
        <a:off x="5472521" y="1078344"/>
        <a:ext cx="1679378" cy="13269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810FB-B5E5-4355-A0EF-C1400D2ED295}">
      <dsp:nvSpPr>
        <dsp:cNvPr id="0" name=""/>
        <dsp:cNvSpPr/>
      </dsp:nvSpPr>
      <dsp:spPr>
        <a:xfrm rot="16200000">
          <a:off x="-1335677" y="2094960"/>
          <a:ext cx="3169919" cy="3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050" bIns="0" numCol="1" spcCol="1270" anchor="t" anchorCtr="0">
          <a:noAutofit/>
        </a:bodyPr>
        <a:lstStyle/>
        <a:p>
          <a:pPr marL="0" lvl="0" indent="0" algn="r" defTabSz="622300">
            <a:lnSpc>
              <a:spcPct val="90000"/>
            </a:lnSpc>
            <a:spcBef>
              <a:spcPct val="0"/>
            </a:spcBef>
            <a:spcAft>
              <a:spcPct val="35000"/>
            </a:spcAft>
            <a:buNone/>
          </a:pPr>
          <a:r>
            <a:rPr lang="en-US" sz="1400" b="1" kern="1200" dirty="0">
              <a:solidFill>
                <a:schemeClr val="tx2"/>
              </a:solidFill>
              <a:latin typeface="Gibson Thin" pitchFamily="50" charset="0"/>
              <a:ea typeface="Gibson Thin" pitchFamily="50" charset="0"/>
            </a:rPr>
            <a:t>Inform Stakeholders</a:t>
          </a:r>
          <a:endParaRPr lang="en-US" sz="1400" b="1" kern="1200" dirty="0">
            <a:solidFill>
              <a:schemeClr val="tx2"/>
            </a:solidFill>
          </a:endParaRPr>
        </a:p>
      </dsp:txBody>
      <dsp:txXfrm>
        <a:off x="-1335677" y="2094960"/>
        <a:ext cx="3169919" cy="393505"/>
      </dsp:txXfrm>
    </dsp:sp>
    <dsp:sp modelId="{CB503A29-B9A1-41A8-B8FA-F423E2B0C83C}">
      <dsp:nvSpPr>
        <dsp:cNvPr id="0" name=""/>
        <dsp:cNvSpPr/>
      </dsp:nvSpPr>
      <dsp:spPr>
        <a:xfrm>
          <a:off x="446035" y="706753"/>
          <a:ext cx="1960077" cy="3169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34705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2"/>
              </a:solidFill>
              <a:latin typeface="Gibson Thin" pitchFamily="50" charset="0"/>
              <a:ea typeface="Gibson Thin" pitchFamily="50" charset="0"/>
            </a:rPr>
            <a:t>Whole Health Comprehensive Pain Care Measurement provides essential information to different stakeholders. </a:t>
          </a:r>
          <a:endParaRPr lang="en-US" sz="1500" kern="1200" dirty="0">
            <a:solidFill>
              <a:schemeClr val="bg2"/>
            </a:solidFill>
          </a:endParaRPr>
        </a:p>
      </dsp:txBody>
      <dsp:txXfrm>
        <a:off x="446035" y="706753"/>
        <a:ext cx="1960077" cy="3169919"/>
      </dsp:txXfrm>
    </dsp:sp>
    <dsp:sp modelId="{C0CD240C-969F-419A-BFE7-24A705C97C57}">
      <dsp:nvSpPr>
        <dsp:cNvPr id="0" name=""/>
        <dsp:cNvSpPr/>
      </dsp:nvSpPr>
      <dsp:spPr>
        <a:xfrm>
          <a:off x="52529" y="187326"/>
          <a:ext cx="787011" cy="78701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741289C-1C7B-4FCF-8FA8-173AE5F03BC0}">
      <dsp:nvSpPr>
        <dsp:cNvPr id="0" name=""/>
        <dsp:cNvSpPr/>
      </dsp:nvSpPr>
      <dsp:spPr>
        <a:xfrm rot="16200000">
          <a:off x="1529748" y="2094960"/>
          <a:ext cx="3169919" cy="3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050" bIns="0" numCol="1" spcCol="1270" anchor="t" anchorCtr="0">
          <a:noAutofit/>
        </a:bodyPr>
        <a:lstStyle/>
        <a:p>
          <a:pPr marL="0" lvl="0" indent="0" algn="r" defTabSz="622300">
            <a:lnSpc>
              <a:spcPct val="90000"/>
            </a:lnSpc>
            <a:spcBef>
              <a:spcPct val="0"/>
            </a:spcBef>
            <a:spcAft>
              <a:spcPct val="35000"/>
            </a:spcAft>
            <a:buNone/>
          </a:pPr>
          <a:r>
            <a:rPr lang="en-US" sz="1400" b="1" kern="1200" dirty="0">
              <a:solidFill>
                <a:schemeClr val="tx2"/>
              </a:solidFill>
              <a:latin typeface="Gibson Thin" pitchFamily="50" charset="0"/>
              <a:ea typeface="Gibson Thin" pitchFamily="50" charset="0"/>
            </a:rPr>
            <a:t>Stakeholder Engagement</a:t>
          </a:r>
        </a:p>
      </dsp:txBody>
      <dsp:txXfrm>
        <a:off x="1529748" y="2094960"/>
        <a:ext cx="3169919" cy="393505"/>
      </dsp:txXfrm>
    </dsp:sp>
    <dsp:sp modelId="{17893CD0-AEA6-40E8-AA08-0B81F517B586}">
      <dsp:nvSpPr>
        <dsp:cNvPr id="0" name=""/>
        <dsp:cNvSpPr/>
      </dsp:nvSpPr>
      <dsp:spPr>
        <a:xfrm>
          <a:off x="3311461" y="706753"/>
          <a:ext cx="1960077" cy="3169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34705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2"/>
              </a:solidFill>
              <a:latin typeface="Gibson Thin" pitchFamily="50" charset="0"/>
              <a:ea typeface="Gibson Thin" pitchFamily="50" charset="0"/>
            </a:rPr>
            <a:t>This framework aims to emphasize the importance of stakeholder engagement, sharing the stakeholder groups that WHITS partners identified and tips on how to effectively engage each group. </a:t>
          </a:r>
        </a:p>
      </dsp:txBody>
      <dsp:txXfrm>
        <a:off x="3311461" y="706753"/>
        <a:ext cx="1960077" cy="3169919"/>
      </dsp:txXfrm>
    </dsp:sp>
    <dsp:sp modelId="{D2987F38-DE78-47C7-A6B0-F4FE3F6B6765}">
      <dsp:nvSpPr>
        <dsp:cNvPr id="0" name=""/>
        <dsp:cNvSpPr/>
      </dsp:nvSpPr>
      <dsp:spPr>
        <a:xfrm>
          <a:off x="2917956" y="187326"/>
          <a:ext cx="787011" cy="78701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CAE803E-AF13-47E2-97BF-D7FC8F5189F9}">
      <dsp:nvSpPr>
        <dsp:cNvPr id="0" name=""/>
        <dsp:cNvSpPr/>
      </dsp:nvSpPr>
      <dsp:spPr>
        <a:xfrm rot="16200000">
          <a:off x="4395175" y="2094960"/>
          <a:ext cx="3169919" cy="3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7050" bIns="0" numCol="1" spcCol="1270" anchor="t" anchorCtr="0">
          <a:noAutofit/>
        </a:bodyPr>
        <a:lstStyle/>
        <a:p>
          <a:pPr marL="0" lvl="0" indent="0" algn="r" defTabSz="622300">
            <a:lnSpc>
              <a:spcPct val="90000"/>
            </a:lnSpc>
            <a:spcBef>
              <a:spcPct val="0"/>
            </a:spcBef>
            <a:spcAft>
              <a:spcPct val="35000"/>
            </a:spcAft>
            <a:buNone/>
          </a:pPr>
          <a:r>
            <a:rPr lang="en-US" sz="1400" b="1" kern="1200" dirty="0">
              <a:solidFill>
                <a:schemeClr val="tx2"/>
              </a:solidFill>
              <a:latin typeface="Gibson Thin" pitchFamily="50" charset="0"/>
              <a:ea typeface="Gibson Thin" pitchFamily="50" charset="0"/>
            </a:rPr>
            <a:t>Consideration by Stakeholder Group</a:t>
          </a:r>
        </a:p>
      </dsp:txBody>
      <dsp:txXfrm>
        <a:off x="4395175" y="2094960"/>
        <a:ext cx="3169919" cy="393505"/>
      </dsp:txXfrm>
    </dsp:sp>
    <dsp:sp modelId="{B11B5340-1110-4539-B093-0CF930D90D5B}">
      <dsp:nvSpPr>
        <dsp:cNvPr id="0" name=""/>
        <dsp:cNvSpPr/>
      </dsp:nvSpPr>
      <dsp:spPr>
        <a:xfrm>
          <a:off x="6176888" y="706753"/>
          <a:ext cx="1960077" cy="31699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34705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bg2"/>
              </a:solidFill>
              <a:latin typeface="Gibson Thin" pitchFamily="50" charset="0"/>
              <a:ea typeface="Gibson Thin" pitchFamily="50" charset="0"/>
            </a:rPr>
            <a:t>We also aim to discuss how measurement requirements may change based on stakeholder group, highlighting the integral role each stakeholder plays in the success of the framework.</a:t>
          </a:r>
        </a:p>
      </dsp:txBody>
      <dsp:txXfrm>
        <a:off x="6176888" y="706753"/>
        <a:ext cx="1960077" cy="3169919"/>
      </dsp:txXfrm>
    </dsp:sp>
    <dsp:sp modelId="{1877C918-6912-4748-BA1D-7E5509142048}">
      <dsp:nvSpPr>
        <dsp:cNvPr id="0" name=""/>
        <dsp:cNvSpPr/>
      </dsp:nvSpPr>
      <dsp:spPr>
        <a:xfrm>
          <a:off x="5783382" y="187326"/>
          <a:ext cx="787011" cy="78701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Roboto"/>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E71568-B6AD-A944-8754-D5FE0FA84C20}" type="datetime1">
              <a:rPr lang="en-US" smtClean="0">
                <a:latin typeface="Roboto"/>
              </a:rPr>
              <a:t>2/24/2025</a:t>
            </a:fld>
            <a:endParaRPr lang="en-US" dirty="0">
              <a:latin typeface="Roboto"/>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Roboto"/>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147AB3-F22D-4D47-ABD2-B671B8260857}" type="slidenum">
              <a:rPr lang="en-US" smtClean="0">
                <a:latin typeface="Roboto"/>
              </a:rPr>
              <a:t>‹#›</a:t>
            </a:fld>
            <a:endParaRPr lang="en-US" dirty="0">
              <a:latin typeface="Roboto"/>
            </a:endParaRPr>
          </a:p>
        </p:txBody>
      </p:sp>
    </p:spTree>
    <p:extLst>
      <p:ext uri="{BB962C8B-B14F-4D97-AF65-F5344CB8AC3E}">
        <p14:creationId xmlns:p14="http://schemas.microsoft.com/office/powerpoint/2010/main" val="2603522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a:defRPr>
            </a:lvl1pPr>
          </a:lstStyle>
          <a:p>
            <a:fld id="{EABFAAF7-159D-C74F-95CA-C245E79E8E69}" type="datetime1">
              <a:rPr lang="en-US" smtClean="0"/>
              <a:pPr/>
              <a:t>2/24/2025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a:defRPr>
            </a:lvl1pPr>
          </a:lstStyle>
          <a:p>
            <a:fld id="{CBD60943-F56C-FE4F-91C1-4F67848AEBC8}" type="slidenum">
              <a:rPr lang="en-US" smtClean="0"/>
              <a:pPr/>
              <a:t>‹#›</a:t>
            </a:fld>
            <a:endParaRPr lang="en-US" dirty="0"/>
          </a:p>
        </p:txBody>
      </p:sp>
    </p:spTree>
    <p:extLst>
      <p:ext uri="{BB962C8B-B14F-4D97-AF65-F5344CB8AC3E}">
        <p14:creationId xmlns:p14="http://schemas.microsoft.com/office/powerpoint/2010/main" val="38192422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Roboto"/>
        <a:ea typeface="+mn-ea"/>
        <a:cs typeface="+mn-cs"/>
      </a:defRPr>
    </a:lvl1pPr>
    <a:lvl2pPr marL="457200" algn="l" defTabSz="457200" rtl="0" eaLnBrk="1" latinLnBrk="0" hangingPunct="1">
      <a:defRPr sz="1200" kern="1200">
        <a:solidFill>
          <a:schemeClr val="tx1"/>
        </a:solidFill>
        <a:latin typeface="Roboto"/>
        <a:ea typeface="+mn-ea"/>
        <a:cs typeface="+mn-cs"/>
      </a:defRPr>
    </a:lvl2pPr>
    <a:lvl3pPr marL="914400" algn="l" defTabSz="457200" rtl="0" eaLnBrk="1" latinLnBrk="0" hangingPunct="1">
      <a:defRPr sz="1200" kern="1200">
        <a:solidFill>
          <a:schemeClr val="tx1"/>
        </a:solidFill>
        <a:latin typeface="Roboto"/>
        <a:ea typeface="+mn-ea"/>
        <a:cs typeface="+mn-cs"/>
      </a:defRPr>
    </a:lvl3pPr>
    <a:lvl4pPr marL="1371600" algn="l" defTabSz="457200" rtl="0" eaLnBrk="1" latinLnBrk="0" hangingPunct="1">
      <a:defRPr sz="1200" kern="1200">
        <a:solidFill>
          <a:schemeClr val="tx1"/>
        </a:solidFill>
        <a:latin typeface="Roboto"/>
        <a:ea typeface="+mn-ea"/>
        <a:cs typeface="+mn-cs"/>
      </a:defRPr>
    </a:lvl4pPr>
    <a:lvl5pPr marL="1828800" algn="l" defTabSz="457200" rtl="0" eaLnBrk="1" latinLnBrk="0" hangingPunct="1">
      <a:defRPr sz="1200" kern="1200">
        <a:solidFill>
          <a:schemeClr val="tx1"/>
        </a:solidFill>
        <a:latin typeface="Roboto"/>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session we will talk about our work, as It related to developing a whole health comprehensive pain care measurement framework, We are excited to share what led us to this work, where we are in the process, and what we hope will come from these efforts ( hand off by 2:05)</a:t>
            </a:r>
          </a:p>
        </p:txBody>
      </p:sp>
      <p:sp>
        <p:nvSpPr>
          <p:cNvPr id="4" name="Slide Number Placeholder 3"/>
          <p:cNvSpPr>
            <a:spLocks noGrp="1"/>
          </p:cNvSpPr>
          <p:nvPr>
            <p:ph type="sldNum" sz="quarter" idx="5"/>
          </p:nvPr>
        </p:nvSpPr>
        <p:spPr/>
        <p:txBody>
          <a:bodyPr/>
          <a:lstStyle/>
          <a:p>
            <a:fld id="{CBD60943-F56C-FE4F-91C1-4F67848AEBC8}" type="slidenum">
              <a:rPr lang="en-US" smtClean="0"/>
              <a:pPr/>
              <a:t>1</a:t>
            </a:fld>
            <a:endParaRPr lang="en-US" dirty="0"/>
          </a:p>
        </p:txBody>
      </p:sp>
    </p:spTree>
    <p:extLst>
      <p:ext uri="{BB962C8B-B14F-4D97-AF65-F5344CB8AC3E}">
        <p14:creationId xmlns:p14="http://schemas.microsoft.com/office/powerpoint/2010/main" val="424444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PCO= </a:t>
            </a:r>
            <a:r>
              <a:rPr lang="en-US" b="0" i="0" dirty="0">
                <a:solidFill>
                  <a:srgbClr val="EEF0FF"/>
                </a:solidFill>
                <a:effectLst/>
                <a:latin typeface="Google Sans"/>
              </a:rPr>
              <a:t>Person-Centered Outcome goal</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15</a:t>
            </a:fld>
            <a:endParaRPr lang="en-US" dirty="0"/>
          </a:p>
        </p:txBody>
      </p:sp>
    </p:spTree>
    <p:extLst>
      <p:ext uri="{BB962C8B-B14F-4D97-AF65-F5344CB8AC3E}">
        <p14:creationId xmlns:p14="http://schemas.microsoft.com/office/powerpoint/2010/main" val="173534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and International recognition, which informed the work of Whole Health in the States ( Taryn wrap-up at 2:20) </a:t>
            </a:r>
          </a:p>
        </p:txBody>
      </p:sp>
      <p:sp>
        <p:nvSpPr>
          <p:cNvPr id="4" name="Slide Number Placeholder 3"/>
          <p:cNvSpPr>
            <a:spLocks noGrp="1"/>
          </p:cNvSpPr>
          <p:nvPr>
            <p:ph type="sldNum" sz="quarter" idx="5"/>
          </p:nvPr>
        </p:nvSpPr>
        <p:spPr/>
        <p:txBody>
          <a:bodyPr/>
          <a:lstStyle/>
          <a:p>
            <a:fld id="{CBD60943-F56C-FE4F-91C1-4F67848AEBC8}" type="slidenum">
              <a:rPr lang="en-US" smtClean="0"/>
              <a:pPr/>
              <a:t>16</a:t>
            </a:fld>
            <a:endParaRPr lang="en-US" dirty="0"/>
          </a:p>
        </p:txBody>
      </p:sp>
    </p:spTree>
    <p:extLst>
      <p:ext uri="{BB962C8B-B14F-4D97-AF65-F5344CB8AC3E}">
        <p14:creationId xmlns:p14="http://schemas.microsoft.com/office/powerpoint/2010/main" val="3905392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measurement framework is a product of Whole Health in the States (WHITS) which is a program of the  Academic Consortium for Integrative Medicine and Health. Originally focused on supporting</a:t>
            </a:r>
            <a:r>
              <a:rPr lang="en-US" dirty="0"/>
              <a:t> the efforts of Early Adopters of comprehensive, whole-person pain care, who overcame barriers to providing this care, we are now focused on </a:t>
            </a:r>
          </a:p>
        </p:txBody>
      </p:sp>
      <p:sp>
        <p:nvSpPr>
          <p:cNvPr id="4" name="Slide Number Placeholder 3"/>
          <p:cNvSpPr>
            <a:spLocks noGrp="1"/>
          </p:cNvSpPr>
          <p:nvPr>
            <p:ph type="sldNum" sz="quarter" idx="5"/>
          </p:nvPr>
        </p:nvSpPr>
        <p:spPr/>
        <p:txBody>
          <a:bodyPr/>
          <a:lstStyle/>
          <a:p>
            <a:fld id="{CBD60943-F56C-FE4F-91C1-4F67848AEBC8}" type="slidenum">
              <a:rPr lang="en-US" smtClean="0"/>
              <a:pPr/>
              <a:t>17</a:t>
            </a:fld>
            <a:endParaRPr lang="en-US" dirty="0"/>
          </a:p>
        </p:txBody>
      </p:sp>
    </p:spTree>
    <p:extLst>
      <p:ext uri="{BB962C8B-B14F-4D97-AF65-F5344CB8AC3E}">
        <p14:creationId xmlns:p14="http://schemas.microsoft.com/office/powerpoint/2010/main" val="200565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on our WHITS PI Sam Simmons strategic focus was on understanding the barriers to increasing access and utilization of comprehensive pain care, and her work identified and supported partners in overcoming some of those barriers,  from that work the importance of measurement was recognized And so today our strategy is focused on creating implementation and measurement framework to support practical strategies for clinics and systems to capture essential evaluation information, and then we want to expand our partner group to aid in applying  these strategies to other conditions beyond pain care. To discuss the importance of measuring whole health comprehensive pain care, we’ve been working with partners to develop this measurement framework</a:t>
            </a:r>
          </a:p>
        </p:txBody>
      </p:sp>
      <p:sp>
        <p:nvSpPr>
          <p:cNvPr id="4" name="Slide Number Placeholder 3"/>
          <p:cNvSpPr>
            <a:spLocks noGrp="1"/>
          </p:cNvSpPr>
          <p:nvPr>
            <p:ph type="sldNum" sz="quarter" idx="5"/>
          </p:nvPr>
        </p:nvSpPr>
        <p:spPr/>
        <p:txBody>
          <a:bodyPr/>
          <a:lstStyle/>
          <a:p>
            <a:fld id="{E163D0A1-184A-42DD-A06B-91D6E3C7A018}" type="slidenum">
              <a:rPr lang="en-US" smtClean="0"/>
              <a:t>18</a:t>
            </a:fld>
            <a:endParaRPr lang="en-US" dirty="0"/>
          </a:p>
        </p:txBody>
      </p:sp>
    </p:spTree>
    <p:extLst>
      <p:ext uri="{BB962C8B-B14F-4D97-AF65-F5344CB8AC3E}">
        <p14:creationId xmlns:p14="http://schemas.microsoft.com/office/powerpoint/2010/main" val="249305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r>
              <a:rPr lang="en-US" b="0" i="0" dirty="0">
                <a:solidFill>
                  <a:srgbClr val="D2D0CE"/>
                </a:solidFill>
                <a:effectLst/>
                <a:latin typeface="-apple-system"/>
              </a:rPr>
              <a:t>In addition to evaluating existing frameworks and literature, we also recognized the need to harness lessons from some of our WHITS partners on what they were evaluating,  we needed to support them in evaluating their whole health models of pain care to determine the outcomes, then with a smaller working group which was also informed by national partners, we defined the framework, and we are currently refining the draft framework, building the virtual home, working on supplemental education, and plan to disseminate and continue to enhance as the vision is for this framework to be a living document</a:t>
            </a:r>
          </a:p>
        </p:txBody>
      </p:sp>
      <p:sp>
        <p:nvSpPr>
          <p:cNvPr id="4" name="Slide Number Placeholder 3"/>
          <p:cNvSpPr>
            <a:spLocks noGrp="1"/>
          </p:cNvSpPr>
          <p:nvPr>
            <p:ph type="sldNum" sz="quarter" idx="5"/>
          </p:nvPr>
        </p:nvSpPr>
        <p:spPr/>
        <p:txBody>
          <a:bodyPr/>
          <a:lstStyle/>
          <a:p>
            <a:fld id="{CBD60943-F56C-FE4F-91C1-4F67848AEBC8}" type="slidenum">
              <a:rPr lang="en-US" smtClean="0"/>
              <a:pPr/>
              <a:t>19</a:t>
            </a:fld>
            <a:endParaRPr lang="en-US" dirty="0"/>
          </a:p>
        </p:txBody>
      </p:sp>
    </p:spTree>
    <p:extLst>
      <p:ext uri="{BB962C8B-B14F-4D97-AF65-F5344CB8AC3E}">
        <p14:creationId xmlns:p14="http://schemas.microsoft.com/office/powerpoint/2010/main" val="63883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intended purpose of the measurement framework is to</a:t>
            </a:r>
          </a:p>
          <a:p>
            <a:pPr marL="457200" indent="-457200">
              <a:buFont typeface="Arial" panose="020B0604020202020204" pitchFamily="34" charset="0"/>
              <a:buChar char="•"/>
            </a:pPr>
            <a:r>
              <a:rPr lang="en-US" sz="1200" dirty="0">
                <a:latin typeface="Gibson Thin" pitchFamily="50" charset="0"/>
                <a:ea typeface="Gibson Thin" pitchFamily="50" charset="0"/>
              </a:rPr>
              <a:t>Offer healthcare providers and administrators tools to </a:t>
            </a:r>
            <a:r>
              <a:rPr lang="en-US" sz="1200" b="1" dirty="0">
                <a:solidFill>
                  <a:schemeClr val="accent1"/>
                </a:solidFill>
                <a:latin typeface="Gibson Thin" pitchFamily="50" charset="0"/>
                <a:ea typeface="Gibson Thin" pitchFamily="50" charset="0"/>
              </a:rPr>
              <a:t>support the scaling and spread of whole health models for pain care</a:t>
            </a:r>
            <a:r>
              <a:rPr lang="en-US" sz="1200" dirty="0">
                <a:latin typeface="Gibson Thin" pitchFamily="50" charset="0"/>
                <a:ea typeface="Gibson Thin" pitchFamily="50" charset="0"/>
              </a:rPr>
              <a:t>, focusing on chronic pain.</a:t>
            </a:r>
          </a:p>
          <a:p>
            <a:pPr marL="457200" indent="-457200">
              <a:buFont typeface="Arial" panose="020B0604020202020204" pitchFamily="34" charset="0"/>
              <a:buChar char="•"/>
            </a:pPr>
            <a:r>
              <a:rPr lang="en-US" sz="1200" dirty="0">
                <a:latin typeface="Gibson Thin" pitchFamily="50" charset="0"/>
                <a:ea typeface="Gibson Thin" pitchFamily="50" charset="0"/>
              </a:rPr>
              <a:t>Examples of </a:t>
            </a:r>
            <a:r>
              <a:rPr lang="en-US" sz="1200" b="1" dirty="0">
                <a:solidFill>
                  <a:schemeClr val="accent1"/>
                </a:solidFill>
                <a:latin typeface="Gibson Thin" pitchFamily="50" charset="0"/>
                <a:ea typeface="Gibson Thin" pitchFamily="50" charset="0"/>
              </a:rPr>
              <a:t>tracking and measuring the effectiveness of whole health models</a:t>
            </a:r>
            <a:r>
              <a:rPr lang="en-US" sz="1200" dirty="0">
                <a:latin typeface="Gibson Thin" pitchFamily="50" charset="0"/>
                <a:ea typeface="Gibson Thin" pitchFamily="50" charset="0"/>
              </a:rPr>
              <a:t> in comprehensive pain care.</a:t>
            </a:r>
          </a:p>
          <a:p>
            <a:pPr marL="457200" indent="-457200">
              <a:buFont typeface="Arial" panose="020B0604020202020204" pitchFamily="34" charset="0"/>
              <a:buChar char="•"/>
            </a:pPr>
            <a:r>
              <a:rPr lang="en-US" sz="1200" dirty="0">
                <a:latin typeface="Gibson Thin" pitchFamily="50" charset="0"/>
                <a:ea typeface="Gibson Thin" pitchFamily="50" charset="0"/>
              </a:rPr>
              <a:t>Explore different </a:t>
            </a:r>
            <a:r>
              <a:rPr lang="en-US" sz="1400" b="1" dirty="0">
                <a:solidFill>
                  <a:schemeClr val="accent1"/>
                </a:solidFill>
                <a:latin typeface="Gibson Thin" pitchFamily="50" charset="0"/>
                <a:ea typeface="Gibson Thin" pitchFamily="50" charset="0"/>
              </a:rPr>
              <a:t>examples of models from different settings</a:t>
            </a:r>
            <a:r>
              <a:rPr lang="en-US" sz="1200" dirty="0">
                <a:latin typeface="Gibson Thin" pitchFamily="50" charset="0"/>
                <a:ea typeface="Gibson Thin" pitchFamily="50" charset="0"/>
              </a:rPr>
              <a:t>.</a:t>
            </a:r>
          </a:p>
          <a:p>
            <a:pPr marL="457200" indent="-457200">
              <a:buFont typeface="Arial" panose="020B0604020202020204" pitchFamily="34" charset="0"/>
              <a:buChar char="•"/>
            </a:pPr>
            <a:r>
              <a:rPr lang="en-US" sz="1200" dirty="0">
                <a:latin typeface="Gibson Thin" pitchFamily="50" charset="0"/>
                <a:ea typeface="Gibson Thin" pitchFamily="50" charset="0"/>
              </a:rPr>
              <a:t>Demonstrate </a:t>
            </a:r>
            <a:r>
              <a:rPr lang="en-US" sz="1400" b="1" dirty="0">
                <a:solidFill>
                  <a:schemeClr val="accent1"/>
                </a:solidFill>
                <a:latin typeface="Gibson Thin" pitchFamily="50" charset="0"/>
                <a:ea typeface="Gibson Thin" pitchFamily="50" charset="0"/>
              </a:rPr>
              <a:t>impact for patients, systems, payors, and clinicians</a:t>
            </a:r>
            <a:r>
              <a:rPr lang="en-US" sz="1200" dirty="0">
                <a:latin typeface="Gibson Thin" pitchFamily="50" charset="0"/>
                <a:ea typeface="Gibson Thin" pitchFamily="50" charset="0"/>
              </a:rPr>
              <a:t>.</a:t>
            </a:r>
          </a:p>
          <a:p>
            <a:pPr marL="457200" indent="-457200">
              <a:buFont typeface="Arial" panose="020B0604020202020204" pitchFamily="34" charset="0"/>
              <a:buChar char="•"/>
            </a:pPr>
            <a:r>
              <a:rPr lang="en-US" sz="1200" dirty="0">
                <a:latin typeface="Gibson Thin" pitchFamily="50" charset="0"/>
                <a:ea typeface="Gibson Thin" pitchFamily="50" charset="0"/>
              </a:rPr>
              <a:t> </a:t>
            </a:r>
            <a:r>
              <a:rPr lang="en-US" sz="1400" b="1" dirty="0">
                <a:solidFill>
                  <a:schemeClr val="accent1"/>
                </a:solidFill>
                <a:latin typeface="Gibson Thin" pitchFamily="50" charset="0"/>
                <a:ea typeface="Gibson Thin" pitchFamily="50" charset="0"/>
              </a:rPr>
              <a:t>Serve as a resource </a:t>
            </a:r>
            <a:r>
              <a:rPr lang="en-US" sz="1200" dirty="0">
                <a:latin typeface="Gibson Thin" pitchFamily="50" charset="0"/>
                <a:ea typeface="Gibson Thin" pitchFamily="50" charset="0"/>
              </a:rPr>
              <a:t>for decision-makers and partners (policymakers, educators, researchers, EHR vendors).</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20</a:t>
            </a:fld>
            <a:endParaRPr lang="en-US" dirty="0"/>
          </a:p>
        </p:txBody>
      </p:sp>
    </p:spTree>
    <p:extLst>
      <p:ext uri="{BB962C8B-B14F-4D97-AF65-F5344CB8AC3E}">
        <p14:creationId xmlns:p14="http://schemas.microsoft.com/office/powerpoint/2010/main" val="341701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primary goals align with supporting the purpose I just outlined and our future users.</a:t>
            </a:r>
          </a:p>
        </p:txBody>
      </p:sp>
      <p:sp>
        <p:nvSpPr>
          <p:cNvPr id="4" name="Slide Number Placeholder 3"/>
          <p:cNvSpPr>
            <a:spLocks noGrp="1"/>
          </p:cNvSpPr>
          <p:nvPr>
            <p:ph type="sldNum" sz="quarter" idx="5"/>
          </p:nvPr>
        </p:nvSpPr>
        <p:spPr/>
        <p:txBody>
          <a:bodyPr/>
          <a:lstStyle/>
          <a:p>
            <a:fld id="{CBD60943-F56C-FE4F-91C1-4F67848AEBC8}" type="slidenum">
              <a:rPr lang="en-US" smtClean="0"/>
              <a:pPr/>
              <a:t>21</a:t>
            </a:fld>
            <a:endParaRPr lang="en-US" dirty="0"/>
          </a:p>
        </p:txBody>
      </p:sp>
    </p:spTree>
    <p:extLst>
      <p:ext uri="{BB962C8B-B14F-4D97-AF65-F5344CB8AC3E}">
        <p14:creationId xmlns:p14="http://schemas.microsoft.com/office/powerpoint/2010/main" val="2751101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a collaborative efforts with our partners, targeting an understanding of what is being measured, why it is being measured, how those measures are integrative into care, what outcomes are being seen in these whole health models and how measurement might change based on settings and stakeholder. We recognize the evolving science around whole health, and so we are aiming to be comprehensives but also recognize that this framework will be a starting point for many new partners and users.  </a:t>
            </a:r>
          </a:p>
        </p:txBody>
      </p:sp>
      <p:sp>
        <p:nvSpPr>
          <p:cNvPr id="4" name="Slide Number Placeholder 3"/>
          <p:cNvSpPr>
            <a:spLocks noGrp="1"/>
          </p:cNvSpPr>
          <p:nvPr>
            <p:ph type="sldNum" sz="quarter" idx="5"/>
          </p:nvPr>
        </p:nvSpPr>
        <p:spPr/>
        <p:txBody>
          <a:bodyPr/>
          <a:lstStyle/>
          <a:p>
            <a:fld id="{CBD60943-F56C-FE4F-91C1-4F67848AEBC8}" type="slidenum">
              <a:rPr lang="en-US" smtClean="0"/>
              <a:pPr/>
              <a:t>22</a:t>
            </a:fld>
            <a:endParaRPr lang="en-US" dirty="0"/>
          </a:p>
        </p:txBody>
      </p:sp>
    </p:spTree>
    <p:extLst>
      <p:ext uri="{BB962C8B-B14F-4D97-AF65-F5344CB8AC3E}">
        <p14:creationId xmlns:p14="http://schemas.microsoft.com/office/powerpoint/2010/main" val="243475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resource will be web-based and will be accompanied by supplemental learning modules to guide different users types through the framework. The group working on the frame works, selected the option of using tables to display information as an easy to follow format.   We wanted to share some draft examples of what you can anticipate seeing in the finished product.</a:t>
            </a:r>
          </a:p>
        </p:txBody>
      </p:sp>
      <p:sp>
        <p:nvSpPr>
          <p:cNvPr id="4" name="Slide Number Placeholder 3"/>
          <p:cNvSpPr>
            <a:spLocks noGrp="1"/>
          </p:cNvSpPr>
          <p:nvPr>
            <p:ph type="sldNum" sz="quarter" idx="5"/>
          </p:nvPr>
        </p:nvSpPr>
        <p:spPr/>
        <p:txBody>
          <a:bodyPr/>
          <a:lstStyle/>
          <a:p>
            <a:fld id="{CBD60943-F56C-FE4F-91C1-4F67848AEBC8}" type="slidenum">
              <a:rPr lang="en-US" smtClean="0"/>
              <a:pPr/>
              <a:t>24</a:t>
            </a:fld>
            <a:endParaRPr lang="en-US" dirty="0"/>
          </a:p>
        </p:txBody>
      </p:sp>
    </p:spTree>
    <p:extLst>
      <p:ext uri="{BB962C8B-B14F-4D97-AF65-F5344CB8AC3E}">
        <p14:creationId xmlns:p14="http://schemas.microsoft.com/office/powerpoint/2010/main" val="3170247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part of the Stakeholder Engagement and Analysis Section, where we list rationale and role of potential stakeholders, and discuss the role of different potential measures</a:t>
            </a:r>
          </a:p>
        </p:txBody>
      </p:sp>
      <p:sp>
        <p:nvSpPr>
          <p:cNvPr id="4" name="Slide Number Placeholder 3"/>
          <p:cNvSpPr>
            <a:spLocks noGrp="1"/>
          </p:cNvSpPr>
          <p:nvPr>
            <p:ph type="sldNum" sz="quarter" idx="5"/>
          </p:nvPr>
        </p:nvSpPr>
        <p:spPr/>
        <p:txBody>
          <a:bodyPr/>
          <a:lstStyle/>
          <a:p>
            <a:fld id="{CBD60943-F56C-FE4F-91C1-4F67848AEBC8}" type="slidenum">
              <a:rPr lang="en-US" smtClean="0"/>
              <a:pPr/>
              <a:t>25</a:t>
            </a:fld>
            <a:endParaRPr lang="en-US" dirty="0"/>
          </a:p>
        </p:txBody>
      </p:sp>
    </p:spTree>
    <p:extLst>
      <p:ext uri="{BB962C8B-B14F-4D97-AF65-F5344CB8AC3E}">
        <p14:creationId xmlns:p14="http://schemas.microsoft.com/office/powerpoint/2010/main" val="189462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9DA67-8E20-59E4-A945-C9A85FC75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F158D-DF28-0725-64FF-DAB927397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1E820-C8A0-DDBC-D19F-D094292D730F}"/>
              </a:ext>
            </a:extLst>
          </p:cNvPr>
          <p:cNvSpPr>
            <a:spLocks noGrp="1"/>
          </p:cNvSpPr>
          <p:nvPr>
            <p:ph type="body" idx="1"/>
          </p:nvPr>
        </p:nvSpPr>
        <p:spPr/>
        <p:txBody>
          <a:bodyPr/>
          <a:lstStyle/>
          <a:p>
            <a:r>
              <a:rPr lang="en-US" dirty="0"/>
              <a:t>The four of us have the privilege to discuss this work, and progress made but so many have supported and informed this work, and continue to do so. </a:t>
            </a:r>
          </a:p>
        </p:txBody>
      </p:sp>
      <p:sp>
        <p:nvSpPr>
          <p:cNvPr id="4" name="Slide Number Placeholder 3">
            <a:extLst>
              <a:ext uri="{FF2B5EF4-FFF2-40B4-BE49-F238E27FC236}">
                <a16:creationId xmlns:a16="http://schemas.microsoft.com/office/drawing/2014/main" id="{7BBDDEB6-A167-95A6-672E-42DB8B7B50E3}"/>
              </a:ext>
            </a:extLst>
          </p:cNvPr>
          <p:cNvSpPr>
            <a:spLocks noGrp="1"/>
          </p:cNvSpPr>
          <p:nvPr>
            <p:ph type="sldNum" sz="quarter" idx="5"/>
          </p:nvPr>
        </p:nvSpPr>
        <p:spPr/>
        <p:txBody>
          <a:bodyPr/>
          <a:lstStyle/>
          <a:p>
            <a:fld id="{CBD60943-F56C-FE4F-91C1-4F67848AEBC8}" type="slidenum">
              <a:rPr lang="en-US" smtClean="0"/>
              <a:pPr/>
              <a:t>4</a:t>
            </a:fld>
            <a:endParaRPr lang="en-US" dirty="0"/>
          </a:p>
        </p:txBody>
      </p:sp>
    </p:spTree>
    <p:extLst>
      <p:ext uri="{BB962C8B-B14F-4D97-AF65-F5344CB8AC3E}">
        <p14:creationId xmlns:p14="http://schemas.microsoft.com/office/powerpoint/2010/main" val="413048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Gibson" pitchFamily="50" charset="0"/>
                <a:ea typeface="Gibson" pitchFamily="50" charset="0"/>
              </a:rPr>
              <a:t>To answer questions, we receive from different programs, as part of our ”Lessons from different health care settings” section, we’ve collaborated with our partners to create measurement tables that look at several different kinds of  Data, share tools to evaluate different domains, share Information on Collection and Analysis such as when  and how measures are collected, and how are they analyzed and utilized.</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26</a:t>
            </a:fld>
            <a:endParaRPr lang="en-US" dirty="0"/>
          </a:p>
        </p:txBody>
      </p:sp>
    </p:spTree>
    <p:extLst>
      <p:ext uri="{BB962C8B-B14F-4D97-AF65-F5344CB8AC3E}">
        <p14:creationId xmlns:p14="http://schemas.microsoft.com/office/powerpoint/2010/main" val="1642284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fortunate to have great partners, and we anticipate launching the framework this coming summer, at the end of the session we will provide the QR code to the web address where you can check for updates, and my email to stay in touch.                                                               </a:t>
            </a:r>
            <a:r>
              <a:rPr lang="en-US" sz="1800" kern="0" dirty="0">
                <a:solidFill>
                  <a:srgbClr val="666666"/>
                </a:solidFill>
                <a:effectLst/>
                <a:latin typeface="Open Sans" panose="020B0606030504020204" pitchFamily="34" charset="0"/>
                <a:ea typeface="Times New Roman" panose="02020603050405020304" pitchFamily="18" charset="0"/>
              </a:rPr>
              <a:t>While listing a repository of measures can be helpful, it is critical to recognize the importance of how the measures are used to inform care. </a:t>
            </a:r>
            <a:r>
              <a:rPr lang="en-US" dirty="0"/>
              <a:t>Dr. Bokhour will share how through her work,  </a:t>
            </a:r>
            <a:r>
              <a:rPr lang="en-US"/>
              <a:t>the importance of </a:t>
            </a:r>
            <a:r>
              <a:rPr lang="en-US" dirty="0"/>
              <a:t>identifying the correct </a:t>
            </a:r>
            <a:r>
              <a:rPr lang="en-US"/>
              <a:t>measures </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27</a:t>
            </a:fld>
            <a:endParaRPr lang="en-US" dirty="0"/>
          </a:p>
        </p:txBody>
      </p:sp>
    </p:spTree>
    <p:extLst>
      <p:ext uri="{BB962C8B-B14F-4D97-AF65-F5344CB8AC3E}">
        <p14:creationId xmlns:p14="http://schemas.microsoft.com/office/powerpoint/2010/main" val="2859549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 wrap-up at 2:35</a:t>
            </a:r>
          </a:p>
        </p:txBody>
      </p:sp>
      <p:sp>
        <p:nvSpPr>
          <p:cNvPr id="4" name="Slide Number Placeholder 3"/>
          <p:cNvSpPr>
            <a:spLocks noGrp="1"/>
          </p:cNvSpPr>
          <p:nvPr>
            <p:ph type="sldNum" sz="quarter" idx="5"/>
          </p:nvPr>
        </p:nvSpPr>
        <p:spPr/>
        <p:txBody>
          <a:bodyPr/>
          <a:lstStyle/>
          <a:p>
            <a:fld id="{CBD60943-F56C-FE4F-91C1-4F67848AEBC8}" type="slidenum">
              <a:rPr lang="en-US" smtClean="0"/>
              <a:pPr/>
              <a:t>28</a:t>
            </a:fld>
            <a:endParaRPr lang="en-US" dirty="0"/>
          </a:p>
        </p:txBody>
      </p:sp>
    </p:spTree>
    <p:extLst>
      <p:ext uri="{BB962C8B-B14F-4D97-AF65-F5344CB8AC3E}">
        <p14:creationId xmlns:p14="http://schemas.microsoft.com/office/powerpoint/2010/main" val="2496291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 (keep or drop) </a:t>
            </a:r>
            <a:r>
              <a:rPr lang="en-US" sz="1800" dirty="0">
                <a:effectLst/>
                <a:latin typeface="Aptos" panose="020B0004020202020204" pitchFamily="34" charset="0"/>
                <a:ea typeface="Times New Roman" panose="02020603050405020304" pitchFamily="18" charset="0"/>
                <a:cs typeface="Aptos" panose="020B0004020202020204" pitchFamily="34" charset="0"/>
              </a:rPr>
              <a:t>Logic Model should be developed with your stakeholders, transition to Josh</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29</a:t>
            </a:fld>
            <a:endParaRPr lang="en-US" dirty="0"/>
          </a:p>
        </p:txBody>
      </p:sp>
    </p:spTree>
    <p:extLst>
      <p:ext uri="{BB962C8B-B14F-4D97-AF65-F5344CB8AC3E}">
        <p14:creationId xmlns:p14="http://schemas.microsoft.com/office/powerpoint/2010/main" val="2352506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E7911-F266-4741-BA2F-59B0E92BC1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236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something here about CARA</a:t>
            </a:r>
          </a:p>
          <a:p>
            <a:r>
              <a:rPr lang="en-US" dirty="0"/>
              <a:t>Alternative approaches to pain management and conduct research </a:t>
            </a:r>
          </a:p>
        </p:txBody>
      </p:sp>
      <p:sp>
        <p:nvSpPr>
          <p:cNvPr id="4" name="Slide Number Placeholder 3"/>
          <p:cNvSpPr>
            <a:spLocks noGrp="1"/>
          </p:cNvSpPr>
          <p:nvPr>
            <p:ph type="sldNum" sz="quarter" idx="5"/>
          </p:nvPr>
        </p:nvSpPr>
        <p:spPr/>
        <p:txBody>
          <a:bodyPr/>
          <a:lstStyle/>
          <a:p>
            <a:fld id="{06B4007A-4DA9-453E-AB94-8AA970ED17D6}" type="slidenum">
              <a:rPr lang="en-US" smtClean="0"/>
              <a:t>31</a:t>
            </a:fld>
            <a:endParaRPr lang="en-US" dirty="0"/>
          </a:p>
        </p:txBody>
      </p:sp>
    </p:spTree>
    <p:extLst>
      <p:ext uri="{BB962C8B-B14F-4D97-AF65-F5344CB8AC3E}">
        <p14:creationId xmlns:p14="http://schemas.microsoft.com/office/powerpoint/2010/main" val="3375983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B924EE5A-F06C-4009-AAF8-AC18B0E07484}"/>
              </a:ext>
            </a:extLst>
          </p:cNvPr>
          <p:cNvSpPr>
            <a:spLocks noGrp="1" noRot="1" noChangeAspect="1" noChangeArrowheads="1" noTextEdit="1"/>
          </p:cNvSpPr>
          <p:nvPr>
            <p:ph type="sldImg"/>
          </p:nvPr>
        </p:nvSpPr>
        <p:spPr>
          <a:ln/>
        </p:spPr>
      </p:sp>
      <p:sp>
        <p:nvSpPr>
          <p:cNvPr id="102402" name="Rectangle 3">
            <a:extLst>
              <a:ext uri="{FF2B5EF4-FFF2-40B4-BE49-F238E27FC236}">
                <a16:creationId xmlns:a16="http://schemas.microsoft.com/office/drawing/2014/main" id="{71CCBDED-44E1-497D-8425-F51BF3C21D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en-US" sz="1200" dirty="0"/>
              <a:t>Graphic representation of the logical if-then relationship between a programs activities and anticipated outcomes</a:t>
            </a:r>
          </a:p>
          <a:p>
            <a:pPr>
              <a:buFont typeface="Arial" pitchFamily="34" charset="0"/>
              <a:buNone/>
            </a:pPr>
            <a:endParaRPr lang="en-US" sz="1200" dirty="0"/>
          </a:p>
          <a:p>
            <a:r>
              <a:rPr lang="en-US" sz="1200" dirty="0"/>
              <a:t>Makes explicit linkages between inputs, activities, outputs, and the change you hope to see (outcomes and impacts)</a:t>
            </a:r>
          </a:p>
          <a:p>
            <a:endParaRPr lang="en-US" dirty="0"/>
          </a:p>
          <a:p>
            <a:endParaRPr lang="en-US" dirty="0"/>
          </a:p>
          <a:p>
            <a:r>
              <a:rPr lang="en-US" dirty="0"/>
              <a:t>Some people call this</a:t>
            </a:r>
            <a:r>
              <a:rPr lang="en-US" baseline="0" dirty="0"/>
              <a:t> the theory of action too.</a:t>
            </a:r>
          </a:p>
          <a:p>
            <a:r>
              <a:rPr lang="en-US" dirty="0"/>
              <a:t>Every program starts with a theory about how the program works - Logic modeling helps identify the theory and assumptions behind the theory</a:t>
            </a:r>
            <a:r>
              <a:rPr lang="en-US" sz="1000" i="1" dirty="0"/>
              <a:t>- Many funders require them because understand their value for visually depicting what a program intends to do and for planning appropriate evaluations of those programs</a:t>
            </a:r>
          </a:p>
          <a:p>
            <a:endParaRPr lang="en-US" sz="1000" i="1"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final outcome/impact we are often interested in that is not on here are changes in health outcomes.</a:t>
            </a:r>
          </a:p>
        </p:txBody>
      </p:sp>
      <p:sp>
        <p:nvSpPr>
          <p:cNvPr id="4" name="Slide Number Placeholder 3"/>
          <p:cNvSpPr>
            <a:spLocks noGrp="1"/>
          </p:cNvSpPr>
          <p:nvPr>
            <p:ph type="sldNum" sz="quarter" idx="5"/>
          </p:nvPr>
        </p:nvSpPr>
        <p:spPr/>
        <p:txBody>
          <a:bodyPr/>
          <a:lstStyle/>
          <a:p>
            <a:pPr>
              <a:defRPr/>
            </a:pPr>
            <a:fld id="{14E4D9E3-CE8C-4C38-9982-5675E23F4760}" type="slidenum">
              <a:rPr lang="en-US" smtClean="0"/>
              <a:pPr>
                <a:defRPr/>
              </a:pPr>
              <a:t>36</a:t>
            </a:fld>
            <a:endParaRPr lang="en-US"/>
          </a:p>
        </p:txBody>
      </p:sp>
    </p:spTree>
    <p:extLst>
      <p:ext uri="{BB962C8B-B14F-4D97-AF65-F5344CB8AC3E}">
        <p14:creationId xmlns:p14="http://schemas.microsoft.com/office/powerpoint/2010/main" val="3239448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a:r>
          </a:p>
        </p:txBody>
      </p:sp>
      <p:sp>
        <p:nvSpPr>
          <p:cNvPr id="4" name="Slide Number Placeholder 3"/>
          <p:cNvSpPr>
            <a:spLocks noGrp="1"/>
          </p:cNvSpPr>
          <p:nvPr>
            <p:ph type="sldNum" sz="quarter" idx="5"/>
          </p:nvPr>
        </p:nvSpPr>
        <p:spPr/>
        <p:txBody>
          <a:bodyPr/>
          <a:lstStyle/>
          <a:p>
            <a:fld id="{E24841F7-3B9B-4568-94F2-4E388E5EDAB2}" type="slidenum">
              <a:rPr lang="en-US" smtClean="0"/>
              <a:t>37</a:t>
            </a:fld>
            <a:endParaRPr lang="en-US"/>
          </a:p>
        </p:txBody>
      </p:sp>
    </p:spTree>
    <p:extLst>
      <p:ext uri="{BB962C8B-B14F-4D97-AF65-F5344CB8AC3E}">
        <p14:creationId xmlns:p14="http://schemas.microsoft.com/office/powerpoint/2010/main" val="1959580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The goal of  the session today is to offer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an opportunity to explore and engage in discussion around  the topic of measuring whole health using examples from comprehen</a:t>
            </a:r>
            <a:r>
              <a:rPr lang="en-US" kern="100" dirty="0">
                <a:latin typeface="Aptos" panose="020B0004020202020204" pitchFamily="34" charset="0"/>
                <a:ea typeface="Aptos" panose="020B0004020202020204" pitchFamily="34" charset="0"/>
                <a:cs typeface="Times New Roman" panose="02020603050405020304" pitchFamily="18" charset="0"/>
              </a:rPr>
              <a:t>sive pain care programs and share progress being made on a measurement framework.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5</a:t>
            </a:fld>
            <a:endParaRPr lang="en-US" dirty="0"/>
          </a:p>
        </p:txBody>
      </p:sp>
    </p:spTree>
    <p:extLst>
      <p:ext uri="{BB962C8B-B14F-4D97-AF65-F5344CB8AC3E}">
        <p14:creationId xmlns:p14="http://schemas.microsoft.com/office/powerpoint/2010/main" val="988699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DBCB8142-6F0D-4F79-BDC0-4E0E054F424B}"/>
              </a:ext>
            </a:extLst>
          </p:cNvPr>
          <p:cNvSpPr>
            <a:spLocks noGrp="1" noRot="1" noChangeAspect="1" noChangeArrowheads="1" noTextEdit="1"/>
          </p:cNvSpPr>
          <p:nvPr>
            <p:ph type="sldImg"/>
          </p:nvPr>
        </p:nvSpPr>
        <p:spPr>
          <a:ln/>
        </p:spPr>
      </p:sp>
      <p:sp>
        <p:nvSpPr>
          <p:cNvPr id="106498" name="Rectangle 3">
            <a:extLst>
              <a:ext uri="{FF2B5EF4-FFF2-40B4-BE49-F238E27FC236}">
                <a16:creationId xmlns:a16="http://schemas.microsoft.com/office/drawing/2014/main" id="{4715EC83-A979-4598-8308-2C1FC9037B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step 1 we worked with our partners at our program office who were implementing the program</a:t>
            </a:r>
          </a:p>
          <a:p>
            <a:r>
              <a:rPr lang="en-US" altLang="en-US" dirty="0"/>
              <a:t>We discussed each element </a:t>
            </a:r>
          </a:p>
          <a:p>
            <a:r>
              <a:rPr lang="en-US" dirty="0"/>
              <a:t>Met iteratively with VA operational program leaders to ask</a:t>
            </a:r>
          </a:p>
          <a:p>
            <a:pPr lvl="1"/>
            <a:r>
              <a:rPr lang="en-US" dirty="0"/>
              <a:t>What the components of Whole Health Care are</a:t>
            </a:r>
          </a:p>
          <a:p>
            <a:pPr lvl="1"/>
            <a:r>
              <a:rPr lang="en-US" dirty="0"/>
              <a:t>What are the inputs for implementation (resources)</a:t>
            </a:r>
          </a:p>
          <a:p>
            <a:pPr lvl="1"/>
            <a:r>
              <a:rPr lang="en-US" dirty="0"/>
              <a:t>What are the outputs for implementation (activities)</a:t>
            </a:r>
          </a:p>
          <a:p>
            <a:pPr lvl="1"/>
            <a:r>
              <a:rPr lang="en-US" dirty="0"/>
              <a:t>Expected short, medium and long term outcomes</a:t>
            </a:r>
          </a:p>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spoke about earlier, the WHS is intended not to focus on individual disease-based outcomes, rather on Veteran’s goals, engaging them in their care so that they can improve their overall health and well-being.</a:t>
            </a:r>
          </a:p>
          <a:p>
            <a:r>
              <a:rPr lang="en-US" dirty="0"/>
              <a:t>We worked collaboratively with OPCC&amp;CT to develop a logic model of how components of the WHS would impact Veterans. WE discussed program components and measuring short term, mid term and longer term outcomes. </a:t>
            </a:r>
          </a:p>
          <a:p>
            <a:endParaRPr lang="en-US" dirty="0"/>
          </a:p>
          <a:p>
            <a:r>
              <a:rPr lang="en-US" dirty="0"/>
              <a:t>The first layer of impact is Veterans’ experiences of their care – WH would lead to greater satisfaction with care and experiences of patient-centeredness within care.;</a:t>
            </a:r>
          </a:p>
          <a:p>
            <a:pPr marL="0" marR="0" indent="0" algn="l" rtl="0" eaLnBrk="1" fontAlgn="auto" latinLnBrk="0" hangingPunct="1">
              <a:spcBef>
                <a:spcPts val="0"/>
              </a:spcBef>
              <a:spcAft>
                <a:spcPts val="0"/>
              </a:spcAft>
            </a:pPr>
            <a:r>
              <a:rPr lang="en-US" dirty="0"/>
              <a:t>	</a:t>
            </a:r>
            <a:r>
              <a:rPr lang="en-US" sz="1800" b="1" i="1" u="none" strike="noStrike" kern="1200" baseline="0" dirty="0">
                <a:solidFill>
                  <a:srgbClr val="FFFFFF"/>
                </a:solidFill>
                <a:effectLst/>
                <a:latin typeface="Calibri" panose="020F0502020204030204" pitchFamily="34" charset="0"/>
              </a:rPr>
              <a:t>“In the past 6 months, have you discussed your personal health goals with a VA provider?” </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1" u="none" strike="noStrike" kern="1200" baseline="0" dirty="0">
                <a:solidFill>
                  <a:srgbClr val="FFFFFF"/>
                </a:solidFill>
                <a:effectLst/>
                <a:latin typeface="Calibri" panose="020F0502020204030204" pitchFamily="34" charset="0"/>
              </a:rPr>
              <a:t> 	</a:t>
            </a:r>
            <a:r>
              <a:rPr lang="en-US" sz="1800" b="1" i="1" u="none" strike="noStrike" kern="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past 6 months, how helpful were your VA healthcare providers in helping you make progress towards your primary 	personal health goal?” </a:t>
            </a:r>
            <a:endParaRPr lang="en-US" sz="1800" b="1" i="0" u="none" strike="noStrike" dirty="0">
              <a:effectLst/>
              <a:latin typeface="Arial" panose="020B0604020202020204" pitchFamily="34" charset="0"/>
            </a:endParaRPr>
          </a:p>
          <a:p>
            <a:endParaRPr lang="en-US" dirty="0"/>
          </a:p>
          <a:p>
            <a:r>
              <a:rPr lang="en-US" dirty="0"/>
              <a:t>This in turn would lead to greater Veteran engagement in health care decisions and self-management behaviors </a:t>
            </a:r>
          </a:p>
          <a:p>
            <a:endParaRPr lang="en-US" dirty="0"/>
          </a:p>
          <a:p>
            <a:r>
              <a:rPr lang="en-US" dirty="0"/>
              <a:t>In turn, Veterans would experience greater overall sense of well-being and a sense of life meaning and purpose.</a:t>
            </a:r>
          </a:p>
          <a:p>
            <a:endParaRPr lang="en-US" dirty="0"/>
          </a:p>
          <a:p>
            <a:r>
              <a:rPr lang="en-US" dirty="0"/>
              <a:t>Finally, for this pain cohort, WH would lead to lesser pain interference.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841F7-3B9B-4568-94F2-4E388E5ED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79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Compared to Conventional Care </a:t>
            </a:r>
            <a:r>
              <a:rPr lang="en-US" dirty="0"/>
              <a:t>users, WH users had </a:t>
            </a:r>
            <a:r>
              <a:rPr lang="en-US" b="1" dirty="0"/>
              <a:t>significantly greater improvements over 6-months in </a:t>
            </a:r>
            <a:r>
              <a:rPr lang="en-US" u="sng" dirty="0"/>
              <a:t>satisfaction with care</a:t>
            </a:r>
            <a:r>
              <a:rPr lang="en-US" dirty="0"/>
              <a:t>, </a:t>
            </a:r>
            <a:r>
              <a:rPr lang="en-US" u="sng" dirty="0"/>
              <a:t>perceptions of care as patient-centered</a:t>
            </a:r>
            <a:r>
              <a:rPr lang="en-US" dirty="0"/>
              <a:t>, and </a:t>
            </a:r>
            <a:r>
              <a:rPr lang="en-US" u="sng" dirty="0"/>
              <a:t>engagement with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literature shows that better satisfaction with care, perceptions of interactions and engagement in care are </a:t>
            </a:r>
            <a:r>
              <a:rPr lang="en-US" b="1" dirty="0"/>
              <a:t>associated with better health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outcomes at </a:t>
            </a:r>
            <a:r>
              <a:rPr lang="en-US" b="1" dirty="0"/>
              <a:t>12-months</a:t>
            </a:r>
            <a:r>
              <a:rPr lang="en-US" dirty="0"/>
              <a:t> may show differences in more “downstream” outcomes</a:t>
            </a:r>
          </a:p>
          <a:p>
            <a:endParaRPr lang="en-US" dirty="0"/>
          </a:p>
        </p:txBody>
      </p:sp>
      <p:sp>
        <p:nvSpPr>
          <p:cNvPr id="4" name="Slide Number Placeholder 3"/>
          <p:cNvSpPr>
            <a:spLocks noGrp="1"/>
          </p:cNvSpPr>
          <p:nvPr>
            <p:ph type="sldNum" sz="quarter" idx="5"/>
          </p:nvPr>
        </p:nvSpPr>
        <p:spPr/>
        <p:txBody>
          <a:bodyPr/>
          <a:lstStyle/>
          <a:p>
            <a:fld id="{E24841F7-3B9B-4568-94F2-4E388E5EDAB2}" type="slidenum">
              <a:rPr lang="en-US" smtClean="0"/>
              <a:t>40</a:t>
            </a:fld>
            <a:endParaRPr lang="en-US"/>
          </a:p>
        </p:txBody>
      </p:sp>
    </p:spTree>
    <p:extLst>
      <p:ext uri="{BB962C8B-B14F-4D97-AF65-F5344CB8AC3E}">
        <p14:creationId xmlns:p14="http://schemas.microsoft.com/office/powerpoint/2010/main" val="3530244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wrap-up at 2:50 </a:t>
            </a:r>
          </a:p>
        </p:txBody>
      </p:sp>
      <p:sp>
        <p:nvSpPr>
          <p:cNvPr id="4" name="Slide Number Placeholder 3"/>
          <p:cNvSpPr>
            <a:spLocks noGrp="1"/>
          </p:cNvSpPr>
          <p:nvPr>
            <p:ph type="sldNum" sz="quarter" idx="5"/>
          </p:nvPr>
        </p:nvSpPr>
        <p:spPr/>
        <p:txBody>
          <a:bodyPr/>
          <a:lstStyle/>
          <a:p>
            <a:fld id="{CBD60943-F56C-FE4F-91C1-4F67848AEBC8}" type="slidenum">
              <a:rPr lang="en-US" smtClean="0"/>
              <a:pPr/>
              <a:t>41</a:t>
            </a:fld>
            <a:endParaRPr lang="en-US" dirty="0"/>
          </a:p>
        </p:txBody>
      </p:sp>
    </p:spTree>
    <p:extLst>
      <p:ext uri="{BB962C8B-B14F-4D97-AF65-F5344CB8AC3E}">
        <p14:creationId xmlns:p14="http://schemas.microsoft.com/office/powerpoint/2010/main" val="3562669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latin typeface="Aptos" panose="020B0004020202020204" pitchFamily="34" charset="0"/>
                <a:ea typeface="Aptos" panose="020B0004020202020204" pitchFamily="34" charset="0"/>
                <a:cs typeface="Times New Roman" panose="02020603050405020304" pitchFamily="18" charset="0"/>
              </a:rPr>
              <a:t>We aim to provide a suite of stakeholders and potential measures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Organizations can select their suite of measures based on capacity and by identifying internal and external stakeholders and what’s essential to the different groups. In this section, we emphasize the importance of stakeholder engagement, sharing the stakeholder groups that WHITS partners identified and tips on how to effectively engage each group. We also discuss how measurement requirements may change based on stakeholder group, highlighting the integral role each stakeholder plays in the success of the framework.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D60943-F56C-FE4F-91C1-4F67848AEBC8}" type="slidenum">
              <a:rPr kumimoji="0" lang="en-US"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873872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indent="-457189">
              <a:buFont typeface="Arial" panose="020B0604020202020204" pitchFamily="34" charset="0"/>
              <a:buChar char="•"/>
            </a:pPr>
            <a:r>
              <a:rPr lang="en-US" dirty="0"/>
              <a:t>List Potential Internal and External Stakeholders to Consider</a:t>
            </a:r>
          </a:p>
          <a:p>
            <a:pPr marL="457189" indent="-457189">
              <a:buFont typeface="Arial" panose="020B0604020202020204" pitchFamily="34" charset="0"/>
              <a:buChar char="•"/>
            </a:pPr>
            <a:r>
              <a:rPr lang="en-US" dirty="0"/>
              <a:t>Stakeholder Chart including rationale and list of relevant measures by stakeholder group. </a:t>
            </a:r>
          </a:p>
          <a:p>
            <a:pPr marL="457189" indent="-457189">
              <a:buFont typeface="Arial" panose="020B0604020202020204" pitchFamily="34" charset="0"/>
              <a:buChar char="•"/>
            </a:pPr>
            <a:r>
              <a:rPr lang="en-US" dirty="0"/>
              <a:t>Considerations for how to engage with the stakeholder groups, and data sourcing</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43</a:t>
            </a:fld>
            <a:endParaRPr lang="en-US" dirty="0"/>
          </a:p>
        </p:txBody>
      </p:sp>
    </p:spTree>
    <p:extLst>
      <p:ext uri="{BB962C8B-B14F-4D97-AF65-F5344CB8AC3E}">
        <p14:creationId xmlns:p14="http://schemas.microsoft.com/office/powerpoint/2010/main" val="2876836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add researchers?</a:t>
            </a:r>
          </a:p>
        </p:txBody>
      </p:sp>
      <p:sp>
        <p:nvSpPr>
          <p:cNvPr id="4" name="Slide Number Placeholder 3"/>
          <p:cNvSpPr>
            <a:spLocks noGrp="1"/>
          </p:cNvSpPr>
          <p:nvPr>
            <p:ph type="sldNum" sz="quarter" idx="5"/>
          </p:nvPr>
        </p:nvSpPr>
        <p:spPr/>
        <p:txBody>
          <a:bodyPr/>
          <a:lstStyle/>
          <a:p>
            <a:fld id="{CBD60943-F56C-FE4F-91C1-4F67848AEBC8}" type="slidenum">
              <a:rPr lang="en-US" smtClean="0"/>
              <a:pPr/>
              <a:t>44</a:t>
            </a:fld>
            <a:endParaRPr lang="en-US" dirty="0"/>
          </a:p>
        </p:txBody>
      </p:sp>
    </p:spTree>
    <p:extLst>
      <p:ext uri="{BB962C8B-B14F-4D97-AF65-F5344CB8AC3E}">
        <p14:creationId xmlns:p14="http://schemas.microsoft.com/office/powerpoint/2010/main" val="3587519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D60943-F56C-FE4F-91C1-4F67848AEBC8}" type="slidenum">
              <a:rPr kumimoji="0" lang="en-US" sz="1200" b="0" i="0" u="none" strike="noStrike" kern="1200" cap="none" spc="0" normalizeH="0" baseline="0" noProof="0" smtClean="0">
                <a:ln>
                  <a:noFill/>
                </a:ln>
                <a:solidFill>
                  <a:prstClr val="black"/>
                </a:solidFill>
                <a:effectLst/>
                <a:uLnTx/>
                <a:uFillTx/>
                <a:latin typeface="Roboto"/>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Roboto"/>
              <a:ea typeface="+mn-ea"/>
              <a:cs typeface="+mn-cs"/>
            </a:endParaRPr>
          </a:p>
        </p:txBody>
      </p:sp>
    </p:spTree>
    <p:extLst>
      <p:ext uri="{BB962C8B-B14F-4D97-AF65-F5344CB8AC3E}">
        <p14:creationId xmlns:p14="http://schemas.microsoft.com/office/powerpoint/2010/main" val="11252961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latin typeface="Aptos" panose="020B0004020202020204" pitchFamily="34" charset="0"/>
                <a:ea typeface="Aptos" panose="020B0004020202020204" pitchFamily="34" charset="0"/>
                <a:cs typeface="Times New Roman" panose="02020603050405020304" pitchFamily="18" charset="0"/>
              </a:rPr>
              <a:t>(hand off to Ben on next slide for Q &amp;A) We aim to provide a suite of stakeholders and potential measures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Organizations can select their suite of measures based on capacity and by identifying internal and external stakeholders and what’s essential to the different groups. In this section of the framework, we emphasize the importance of stakeholder engagement, sharing the stakeholder groups that WHITS partners identified and tips on how to effectively engage each group. We also discuss how measurement requirements may change based on stakeholder group, highlighting the integral role each stakeholder plays in the success of the framework.</a:t>
            </a:r>
          </a:p>
        </p:txBody>
      </p:sp>
      <p:sp>
        <p:nvSpPr>
          <p:cNvPr id="4" name="Slide Number Placeholder 3"/>
          <p:cNvSpPr>
            <a:spLocks noGrp="1"/>
          </p:cNvSpPr>
          <p:nvPr>
            <p:ph type="sldNum" sz="quarter" idx="5"/>
          </p:nvPr>
        </p:nvSpPr>
        <p:spPr/>
        <p:txBody>
          <a:bodyPr/>
          <a:lstStyle/>
          <a:p>
            <a:fld id="{CBD60943-F56C-FE4F-91C1-4F67848AEBC8}" type="slidenum">
              <a:rPr lang="en-US" smtClean="0"/>
              <a:pPr/>
              <a:t>48</a:t>
            </a:fld>
            <a:endParaRPr lang="en-US" dirty="0"/>
          </a:p>
        </p:txBody>
      </p:sp>
    </p:spTree>
    <p:extLst>
      <p:ext uri="{BB962C8B-B14F-4D97-AF65-F5344CB8AC3E}">
        <p14:creationId xmlns:p14="http://schemas.microsoft.com/office/powerpoint/2010/main" val="873872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LEADS:   here are prompts for the group to consider, since I included them in the submission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1. How does the work of the group translate to other settings? 2. What measures should be preserved regardless of setting, and which look different in different settings? 3. How do you see evaluating whole health comprehensive pain care evolving over the next 5 years?</a:t>
            </a:r>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49</a:t>
            </a:fld>
            <a:endParaRPr lang="en-US" dirty="0"/>
          </a:p>
        </p:txBody>
      </p:sp>
    </p:spTree>
    <p:extLst>
      <p:ext uri="{BB962C8B-B14F-4D97-AF65-F5344CB8AC3E}">
        <p14:creationId xmlns:p14="http://schemas.microsoft.com/office/powerpoint/2010/main" val="199008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session we hope that all of you will be able to identify some way to expand typical pain outcome metrics to measuring whole health outcomes,  identify some key insights from our work so far,  consider the role of stakeholder groups, and provide some insight on the potential usability and any opportunity areas of the measurement framework we are developing. </a:t>
            </a:r>
          </a:p>
        </p:txBody>
      </p:sp>
      <p:sp>
        <p:nvSpPr>
          <p:cNvPr id="4" name="Slide Number Placeholder 3"/>
          <p:cNvSpPr>
            <a:spLocks noGrp="1"/>
          </p:cNvSpPr>
          <p:nvPr>
            <p:ph type="sldNum" sz="quarter" idx="5"/>
          </p:nvPr>
        </p:nvSpPr>
        <p:spPr/>
        <p:txBody>
          <a:bodyPr/>
          <a:lstStyle/>
          <a:p>
            <a:fld id="{CBD60943-F56C-FE4F-91C1-4F67848AEBC8}" type="slidenum">
              <a:rPr lang="en-US" smtClean="0"/>
              <a:pPr/>
              <a:t>6</a:t>
            </a:fld>
            <a:endParaRPr lang="en-US" dirty="0"/>
          </a:p>
        </p:txBody>
      </p:sp>
    </p:spTree>
    <p:extLst>
      <p:ext uri="{BB962C8B-B14F-4D97-AF65-F5344CB8AC3E}">
        <p14:creationId xmlns:p14="http://schemas.microsoft.com/office/powerpoint/2010/main" val="324969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science behind measuring whole health and this framework are evolving. It is comprehensive, but we acknowledge that the measurement framework is a starting point, as it does not exhaust every possible approach and measure. While listing a repository of measures can be helpful, it is critical to recognize the importance of how the measures are used to inform care and the care being provided on whole health models that drives the type of transformation in health care WHITS advocates for.  The framework aims to support the different audiences by providing the foundation from our partners' experiences. </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52</a:t>
            </a:fld>
            <a:endParaRPr lang="en-US" dirty="0"/>
          </a:p>
        </p:txBody>
      </p:sp>
    </p:spTree>
    <p:extLst>
      <p:ext uri="{BB962C8B-B14F-4D97-AF65-F5344CB8AC3E}">
        <p14:creationId xmlns:p14="http://schemas.microsoft.com/office/powerpoint/2010/main" val="1971201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measurement framework, we are developing tables to digest what and how these measures can be collected. </a:t>
            </a:r>
          </a:p>
        </p:txBody>
      </p:sp>
      <p:sp>
        <p:nvSpPr>
          <p:cNvPr id="4" name="Slide Number Placeholder 3"/>
          <p:cNvSpPr>
            <a:spLocks noGrp="1"/>
          </p:cNvSpPr>
          <p:nvPr>
            <p:ph type="sldNum" sz="quarter" idx="5"/>
          </p:nvPr>
        </p:nvSpPr>
        <p:spPr/>
        <p:txBody>
          <a:bodyPr/>
          <a:lstStyle/>
          <a:p>
            <a:fld id="{CBD60943-F56C-FE4F-91C1-4F67848AEBC8}" type="slidenum">
              <a:rPr lang="en-US" smtClean="0"/>
              <a:pPr/>
              <a:t>53</a:t>
            </a:fld>
            <a:endParaRPr lang="en-US" dirty="0"/>
          </a:p>
        </p:txBody>
      </p:sp>
    </p:spTree>
    <p:extLst>
      <p:ext uri="{BB962C8B-B14F-4D97-AF65-F5344CB8AC3E}">
        <p14:creationId xmlns:p14="http://schemas.microsoft.com/office/powerpoint/2010/main" val="208453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Kligler will provide and overview of where Whole Health measurement is today.   (Ben wrap up at 2:13)</a:t>
            </a:r>
          </a:p>
        </p:txBody>
      </p:sp>
      <p:sp>
        <p:nvSpPr>
          <p:cNvPr id="4" name="Slide Number Placeholder 3"/>
          <p:cNvSpPr>
            <a:spLocks noGrp="1"/>
          </p:cNvSpPr>
          <p:nvPr>
            <p:ph type="sldNum" sz="quarter" idx="5"/>
          </p:nvPr>
        </p:nvSpPr>
        <p:spPr/>
        <p:txBody>
          <a:bodyPr/>
          <a:lstStyle/>
          <a:p>
            <a:fld id="{CBD60943-F56C-FE4F-91C1-4F67848AEBC8}" type="slidenum">
              <a:rPr lang="en-US" smtClean="0"/>
              <a:pPr/>
              <a:t>7</a:t>
            </a:fld>
            <a:endParaRPr lang="en-US" dirty="0"/>
          </a:p>
        </p:txBody>
      </p:sp>
    </p:spTree>
    <p:extLst>
      <p:ext uri="{BB962C8B-B14F-4D97-AF65-F5344CB8AC3E}">
        <p14:creationId xmlns:p14="http://schemas.microsoft.com/office/powerpoint/2010/main" val="342149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The Circle of Health and its Interconnected Synergistic components </a:t>
            </a:r>
            <a:endParaRPr lang="en-US" b="1" dirty="0"/>
          </a:p>
          <a:p>
            <a:pPr marL="285750" lvl="0" indent="-285750" defTabSz="914400">
              <a:spcBef>
                <a:spcPts val="0"/>
              </a:spcBef>
              <a:buFont typeface="Arial" panose="020B0604020202020204" pitchFamily="34" charset="0"/>
              <a:buChar char="•"/>
              <a:defRPr/>
            </a:pPr>
            <a:r>
              <a:rPr lang="en-US" sz="9600" dirty="0">
                <a:solidFill>
                  <a:prstClr val="black"/>
                </a:solidFill>
                <a:latin typeface="Arial" panose="020B0604020202020204" pitchFamily="34" charset="0"/>
                <a:cs typeface="Arial" panose="020B0604020202020204" pitchFamily="34" charset="0"/>
              </a:rPr>
              <a:t>VA will significantly improve Veteran health outcomes by shifting from a system primarily focused on disease management to one that is based on partnering with Veterans throughout their lives and focused on Whole Health. VA will provide </a:t>
            </a:r>
            <a:r>
              <a:rPr lang="en-US" sz="9600" i="1" dirty="0">
                <a:solidFill>
                  <a:prstClr val="black"/>
                </a:solidFill>
                <a:latin typeface="Arial" panose="020B0604020202020204" pitchFamily="34" charset="0"/>
                <a:cs typeface="Arial" panose="020B0604020202020204" pitchFamily="34" charset="0"/>
              </a:rPr>
              <a:t>personalized, proactive, patient </a:t>
            </a:r>
            <a:r>
              <a:rPr lang="en-US" sz="9600" dirty="0">
                <a:solidFill>
                  <a:prstClr val="black"/>
                </a:solidFill>
                <a:latin typeface="Arial" panose="020B0604020202020204" pitchFamily="34" charset="0"/>
                <a:cs typeface="Arial" panose="020B0604020202020204" pitchFamily="34" charset="0"/>
              </a:rPr>
              <a:t>driven health care to empower and equip Veterans to take charge of their health, well-being, and to adopt healthy living practices that deter or defer preventable health conditions. </a:t>
            </a:r>
          </a:p>
          <a:p>
            <a:pPr marL="285750" lvl="0" indent="-285750" defTabSz="914400">
              <a:spcBef>
                <a:spcPts val="0"/>
              </a:spcBef>
              <a:buFont typeface="Arial" panose="020B0604020202020204" pitchFamily="34" charset="0"/>
              <a:buChar char="•"/>
              <a:defRPr/>
            </a:pPr>
            <a:endParaRPr lang="en-US" sz="9600" dirty="0">
              <a:solidFill>
                <a:prstClr val="black"/>
              </a:solidFill>
              <a:latin typeface="Arial" panose="020B0604020202020204" pitchFamily="34" charset="0"/>
              <a:cs typeface="Arial" panose="020B0604020202020204" pitchFamily="34" charset="0"/>
            </a:endParaRPr>
          </a:p>
          <a:p>
            <a:pPr marL="285750" lvl="0" indent="-285750" defTabSz="914400">
              <a:spcBef>
                <a:spcPts val="0"/>
              </a:spcBef>
              <a:buFont typeface="Arial" panose="020B0604020202020204" pitchFamily="34" charset="0"/>
              <a:buChar char="•"/>
              <a:defRPr/>
            </a:pPr>
            <a:r>
              <a:rPr lang="en-US" sz="9600" dirty="0">
                <a:solidFill>
                  <a:prstClr val="black"/>
                </a:solidFill>
                <a:latin typeface="Arial" panose="020B0604020202020204" pitchFamily="34" charset="0"/>
                <a:cs typeface="Arial" panose="020B0604020202020204" pitchFamily="34" charset="0"/>
              </a:rPr>
              <a:t>A Whole Health system focuses not only on treatment but also on self-empowerment, self-healing, self-care, and improvements in the social determinants of health.</a:t>
            </a:r>
          </a:p>
          <a:p>
            <a:pPr marL="285750" lvl="0" indent="-285750" defTabSz="914400">
              <a:spcBef>
                <a:spcPts val="0"/>
              </a:spcBef>
              <a:buFont typeface="Arial" panose="020B0604020202020204" pitchFamily="34" charset="0"/>
              <a:buChar char="•"/>
              <a:defRPr/>
            </a:pPr>
            <a:endParaRPr lang="en-US" sz="9600" dirty="0">
              <a:solidFill>
                <a:prstClr val="black"/>
              </a:solidFill>
              <a:latin typeface="Arial" panose="020B0604020202020204" pitchFamily="34" charset="0"/>
              <a:cs typeface="Arial" panose="020B0604020202020204" pitchFamily="34" charset="0"/>
            </a:endParaRPr>
          </a:p>
          <a:p>
            <a:pPr marL="285750" lvl="0" indent="-285750" defTabSz="914400">
              <a:spcBef>
                <a:spcPts val="0"/>
              </a:spcBef>
              <a:buFont typeface="Arial" panose="020B0604020202020204" pitchFamily="34" charset="0"/>
              <a:buChar char="•"/>
              <a:defRPr/>
            </a:pPr>
            <a:r>
              <a:rPr lang="en-US" sz="9600" dirty="0">
                <a:solidFill>
                  <a:prstClr val="black"/>
                </a:solidFill>
                <a:latin typeface="Arial" panose="020B0604020202020204" pitchFamily="34" charset="0"/>
                <a:cs typeface="Arial" panose="020B0604020202020204" pitchFamily="34" charset="0"/>
              </a:rPr>
              <a:t>How will we know we have arrived? Veterans have a good quality of life, defined by presence of positive emotions in daily activities, participation in society, satisfying relationships, and overall life satisfaction.</a:t>
            </a:r>
            <a:endParaRPr lang="en-US" sz="96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0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Roboto Mono Web"/>
              </a:rPr>
              <a:t>Herman, P. M., Rodriguez, A., Edelen, M. O., </a:t>
            </a:r>
            <a:r>
              <a:rPr lang="en-US" b="0" i="0" dirty="0" err="1">
                <a:solidFill>
                  <a:srgbClr val="1B1B1B"/>
                </a:solidFill>
                <a:effectLst/>
                <a:latin typeface="Roboto Mono Web"/>
              </a:rPr>
              <a:t>DiGuiseppi</a:t>
            </a:r>
            <a:r>
              <a:rPr lang="en-US" b="0" i="0" dirty="0">
                <a:solidFill>
                  <a:srgbClr val="1B1B1B"/>
                </a:solidFill>
                <a:effectLst/>
                <a:latin typeface="Roboto Mono Web"/>
              </a:rPr>
              <a:t>, G., Zeng, C., Coulter, I. D., &amp; Hays, R. D. (2024). A Perspective on the Measurement of Whole Person Health. </a:t>
            </a:r>
            <a:r>
              <a:rPr lang="en-US" b="0" i="1" dirty="0">
                <a:solidFill>
                  <a:srgbClr val="1B1B1B"/>
                </a:solidFill>
                <a:effectLst/>
                <a:latin typeface="Roboto Mono Web"/>
              </a:rPr>
              <a:t>Medical care</a:t>
            </a:r>
            <a:r>
              <a:rPr lang="en-US" b="0" i="0" dirty="0">
                <a:solidFill>
                  <a:srgbClr val="1B1B1B"/>
                </a:solidFill>
                <a:effectLst/>
                <a:latin typeface="Roboto Mono Web"/>
              </a:rPr>
              <a:t>, </a:t>
            </a:r>
            <a:r>
              <a:rPr lang="en-US" b="0" i="1" dirty="0">
                <a:solidFill>
                  <a:srgbClr val="1B1B1B"/>
                </a:solidFill>
                <a:effectLst/>
                <a:latin typeface="Roboto Mono Web"/>
              </a:rPr>
              <a:t>62</a:t>
            </a:r>
            <a:r>
              <a:rPr lang="en-US" b="0" i="0" dirty="0">
                <a:solidFill>
                  <a:srgbClr val="1B1B1B"/>
                </a:solidFill>
                <a:effectLst/>
                <a:latin typeface="Roboto Mono Web"/>
              </a:rPr>
              <a:t>(12 Suppl 1), S24–S26. https://doi.org/10.1097/MLR.0000000000002047</a:t>
            </a:r>
          </a:p>
          <a:p>
            <a:endParaRPr lang="en-US" dirty="0"/>
          </a:p>
        </p:txBody>
      </p:sp>
      <p:sp>
        <p:nvSpPr>
          <p:cNvPr id="4" name="Slide Number Placeholder 3"/>
          <p:cNvSpPr>
            <a:spLocks noGrp="1"/>
          </p:cNvSpPr>
          <p:nvPr>
            <p:ph type="sldNum" sz="quarter" idx="5"/>
          </p:nvPr>
        </p:nvSpPr>
        <p:spPr/>
        <p:txBody>
          <a:bodyPr/>
          <a:lstStyle/>
          <a:p>
            <a:fld id="{CBD60943-F56C-FE4F-91C1-4F67848AEBC8}" type="slidenum">
              <a:rPr lang="en-US" smtClean="0"/>
              <a:pPr/>
              <a:t>9</a:t>
            </a:fld>
            <a:endParaRPr lang="en-US" dirty="0"/>
          </a:p>
        </p:txBody>
      </p:sp>
    </p:spTree>
    <p:extLst>
      <p:ext uri="{BB962C8B-B14F-4D97-AF65-F5344CB8AC3E}">
        <p14:creationId xmlns:p14="http://schemas.microsoft.com/office/powerpoint/2010/main" val="258819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9BCBA-7DB7-0741-8134-D7555FCD372A}" type="slidenum">
              <a:rPr lang="en-US" smtClean="0"/>
              <a:t>12</a:t>
            </a:fld>
            <a:endParaRPr lang="en-US"/>
          </a:p>
        </p:txBody>
      </p:sp>
    </p:spTree>
    <p:extLst>
      <p:ext uri="{BB962C8B-B14F-4D97-AF65-F5344CB8AC3E}">
        <p14:creationId xmlns:p14="http://schemas.microsoft.com/office/powerpoint/2010/main" val="163561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29BCBA-7DB7-0741-8134-D7555FCD37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797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4"/>
          <p:cNvSpPr>
            <a:spLocks noGrp="1"/>
          </p:cNvSpPr>
          <p:nvPr>
            <p:ph type="body" sz="quarter" idx="11"/>
          </p:nvPr>
        </p:nvSpPr>
        <p:spPr>
          <a:xfrm>
            <a:off x="2879088" y="2016695"/>
            <a:ext cx="4977131" cy="1056290"/>
          </a:xfrm>
        </p:spPr>
        <p:txBody>
          <a:bodyPr anchor="ctr" anchorCtr="0">
            <a:noAutofit/>
          </a:bodyPr>
          <a:lstStyle>
            <a:lvl1pPr>
              <a:lnSpc>
                <a:spcPct val="85000"/>
              </a:lnSpc>
              <a:defRPr sz="4800" b="1" i="0">
                <a:solidFill>
                  <a:schemeClr val="bg2"/>
                </a:solidFill>
                <a:latin typeface="+mj-lt"/>
                <a:ea typeface="Roboto" panose="02000000000000000000" pitchFamily="2" charset="0"/>
                <a:cs typeface="Roboto" panose="02000000000000000000" pitchFamily="2" charset="0"/>
              </a:defRPr>
            </a:lvl1pPr>
          </a:lstStyle>
          <a:p>
            <a:pPr lvl="0"/>
            <a:endParaRPr lang="en-US" dirty="0"/>
          </a:p>
        </p:txBody>
      </p:sp>
      <p:sp>
        <p:nvSpPr>
          <p:cNvPr id="15" name="Text Placeholder 4"/>
          <p:cNvSpPr>
            <a:spLocks noGrp="1"/>
          </p:cNvSpPr>
          <p:nvPr>
            <p:ph type="body" sz="quarter" idx="18" hasCustomPrompt="1"/>
          </p:nvPr>
        </p:nvSpPr>
        <p:spPr>
          <a:xfrm>
            <a:off x="2927731" y="4454053"/>
            <a:ext cx="1463826" cy="202855"/>
          </a:xfrm>
        </p:spPr>
        <p:txBody>
          <a:bodyPr>
            <a:normAutofit/>
          </a:bodyPr>
          <a:lstStyle>
            <a:lvl1pPr>
              <a:lnSpc>
                <a:spcPct val="85000"/>
              </a:lnSpc>
              <a:defRPr sz="1200" b="0">
                <a:solidFill>
                  <a:schemeClr val="bg2"/>
                </a:solidFill>
                <a:latin typeface="+mn-lt"/>
                <a:cs typeface="Roboto"/>
              </a:defRPr>
            </a:lvl1pPr>
          </a:lstStyle>
          <a:p>
            <a:pPr lvl="0"/>
            <a:r>
              <a:rPr lang="en-US" dirty="0"/>
              <a:t>Date Goes Here</a:t>
            </a:r>
          </a:p>
        </p:txBody>
      </p:sp>
      <p:pic>
        <p:nvPicPr>
          <p:cNvPr id="4" name="Picture 3" descr="A black background with blue text&#10;&#10;Description automatically generated">
            <a:extLst>
              <a:ext uri="{FF2B5EF4-FFF2-40B4-BE49-F238E27FC236}">
                <a16:creationId xmlns:a16="http://schemas.microsoft.com/office/drawing/2014/main" id="{515EAE9F-5429-E6B4-C237-093041C2DD07}"/>
              </a:ext>
            </a:extLst>
          </p:cNvPr>
          <p:cNvPicPr>
            <a:picLocks noChangeAspect="1"/>
          </p:cNvPicPr>
          <p:nvPr userDrawn="1"/>
        </p:nvPicPr>
        <p:blipFill>
          <a:blip r:embed="rId3"/>
          <a:stretch>
            <a:fillRect/>
          </a:stretch>
        </p:blipFill>
        <p:spPr>
          <a:xfrm>
            <a:off x="373816" y="416707"/>
            <a:ext cx="2663061" cy="632604"/>
          </a:xfrm>
          <a:prstGeom prst="rect">
            <a:avLst/>
          </a:prstGeom>
        </p:spPr>
      </p:pic>
    </p:spTree>
    <p:extLst>
      <p:ext uri="{BB962C8B-B14F-4D97-AF65-F5344CB8AC3E}">
        <p14:creationId xmlns:p14="http://schemas.microsoft.com/office/powerpoint/2010/main" val="373824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Bulle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3410D1-D789-E64C-8786-39BF5DC7053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3" name="Content Placeholder 2"/>
          <p:cNvSpPr>
            <a:spLocks noGrp="1"/>
          </p:cNvSpPr>
          <p:nvPr>
            <p:ph idx="1" hasCustomPrompt="1"/>
          </p:nvPr>
        </p:nvSpPr>
        <p:spPr>
          <a:xfrm>
            <a:off x="469745" y="1294835"/>
            <a:ext cx="8282370" cy="3179193"/>
          </a:xfrm>
          <a:prstGeom prst="rect">
            <a:avLst/>
          </a:prstGeom>
        </p:spPr>
        <p:txBody>
          <a:bodyPr>
            <a:normAutofit/>
          </a:bodyPr>
          <a:lstStyle>
            <a:lvl1pPr>
              <a:buClr>
                <a:srgbClr val="0083BE"/>
              </a:buClr>
              <a:defRPr sz="1650">
                <a:solidFill>
                  <a:schemeClr val="tx1"/>
                </a:solidFill>
              </a:defRPr>
            </a:lvl1pPr>
            <a:lvl2pPr marL="514350" indent="-171450">
              <a:buClr>
                <a:srgbClr val="0083BE"/>
              </a:buClr>
              <a:buSzPct val="80000"/>
              <a:buFont typeface="Courier New" panose="02070309020205020404" pitchFamily="49" charset="0"/>
              <a:buChar char="o"/>
              <a:defRPr sz="1650">
                <a:solidFill>
                  <a:schemeClr val="tx1"/>
                </a:solidFill>
              </a:defRPr>
            </a:lvl2pPr>
            <a:lvl3pPr marL="857250" indent="-171450">
              <a:buClr>
                <a:srgbClr val="0083BE"/>
              </a:buClr>
              <a:buFont typeface="Wingdings" pitchFamily="2" charset="2"/>
              <a:buChar char="§"/>
              <a:defRPr sz="1650">
                <a:solidFill>
                  <a:schemeClr val="tx1"/>
                </a:solidFill>
              </a:defRPr>
            </a:lvl3pPr>
            <a:lvl4pPr marL="1200150" indent="-171450">
              <a:buClr>
                <a:srgbClr val="0083BE"/>
              </a:buClr>
              <a:buFont typeface="Monaco" pitchFamily="2" charset="77"/>
              <a:buChar char="⎼"/>
              <a:defRPr sz="1650">
                <a:solidFill>
                  <a:schemeClr val="tx1"/>
                </a:solidFill>
              </a:defRPr>
            </a:lvl4pPr>
            <a:lvl5pPr>
              <a:buClr>
                <a:schemeClr val="accent1"/>
              </a:buClr>
              <a:defRPr sz="1650">
                <a:solidFill>
                  <a:schemeClr val="tx2"/>
                </a:solidFill>
              </a:defRPr>
            </a:lvl5pPr>
          </a:lstStyle>
          <a:p>
            <a:pPr lvl="0"/>
            <a:r>
              <a:rPr lang="en-US" dirty="0"/>
              <a:t>Text no smaller than 18pt, Calibri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E743F3AC-A548-404C-ACB8-F29684EAB3D7}"/>
              </a:ext>
            </a:extLst>
          </p:cNvPr>
          <p:cNvSpPr txBox="1">
            <a:spLocks/>
          </p:cNvSpPr>
          <p:nvPr userDrawn="1"/>
        </p:nvSpPr>
        <p:spPr>
          <a:xfrm>
            <a:off x="4153662" y="4666060"/>
            <a:ext cx="87249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E9BFAA29-ECC7-9C43-9090-F34226E5F815}"/>
              </a:ext>
            </a:extLst>
          </p:cNvPr>
          <p:cNvSpPr>
            <a:spLocks noGrp="1"/>
          </p:cNvSpPr>
          <p:nvPr>
            <p:ph type="body" sz="quarter" idx="14" hasCustomPrompt="1"/>
          </p:nvPr>
        </p:nvSpPr>
        <p:spPr>
          <a:xfrm>
            <a:off x="488156" y="263047"/>
            <a:ext cx="7506581" cy="828192"/>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7" name="Picture 6" descr="VHA Live Whole Health Graphic">
            <a:extLst>
              <a:ext uri="{FF2B5EF4-FFF2-40B4-BE49-F238E27FC236}">
                <a16:creationId xmlns:a16="http://schemas.microsoft.com/office/drawing/2014/main" id="{C5A32CEF-8C91-954D-81BF-7400F5A01BF4}"/>
              </a:ext>
            </a:extLst>
          </p:cNvPr>
          <p:cNvPicPr>
            <a:picLocks noChangeAspect="1"/>
          </p:cNvPicPr>
          <p:nvPr userDrawn="1"/>
        </p:nvPicPr>
        <p:blipFill>
          <a:blip r:embed="rId3"/>
          <a:stretch>
            <a:fillRect/>
          </a:stretch>
        </p:blipFill>
        <p:spPr>
          <a:xfrm>
            <a:off x="584214" y="4740075"/>
            <a:ext cx="1360760" cy="114994"/>
          </a:xfrm>
          <a:prstGeom prst="rect">
            <a:avLst/>
          </a:prstGeom>
        </p:spPr>
      </p:pic>
      <p:pic>
        <p:nvPicPr>
          <p:cNvPr id="9" name="Picture 8" descr="Logo and seal for the U.S. Department of Veterans Affairs, Veterans Health Administration">
            <a:extLst>
              <a:ext uri="{FF2B5EF4-FFF2-40B4-BE49-F238E27FC236}">
                <a16:creationId xmlns:a16="http://schemas.microsoft.com/office/drawing/2014/main" id="{7B121D7B-2B5C-9A40-ACFB-6A195317BB59}"/>
              </a:ext>
            </a:extLst>
          </p:cNvPr>
          <p:cNvPicPr>
            <a:picLocks noChangeAspect="1"/>
          </p:cNvPicPr>
          <p:nvPr userDrawn="1"/>
        </p:nvPicPr>
        <p:blipFill>
          <a:blip r:embed="rId4"/>
          <a:stretch>
            <a:fillRect/>
          </a:stretch>
        </p:blipFill>
        <p:spPr>
          <a:xfrm>
            <a:off x="7022740" y="4646510"/>
            <a:ext cx="1548382" cy="302123"/>
          </a:xfrm>
          <a:prstGeom prst="rect">
            <a:avLst/>
          </a:prstGeom>
        </p:spPr>
      </p:pic>
    </p:spTree>
    <p:extLst>
      <p:ext uri="{BB962C8B-B14F-4D97-AF65-F5344CB8AC3E}">
        <p14:creationId xmlns:p14="http://schemas.microsoft.com/office/powerpoint/2010/main" val="134691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91DE-02AD-81D3-F16B-4F132AD420D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A9E9981-0F09-CD57-50E0-2D699C4C6A1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2277D34-ACCD-C126-3F3E-69077A66BD72}"/>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5" name="Footer Placeholder 4">
            <a:extLst>
              <a:ext uri="{FF2B5EF4-FFF2-40B4-BE49-F238E27FC236}">
                <a16:creationId xmlns:a16="http://schemas.microsoft.com/office/drawing/2014/main" id="{14BF6969-9265-35C3-8686-070F9F335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64DB1C-B20F-F4BB-CC91-07E771B754A2}"/>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994795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F5A5-61F1-A1B3-41FC-654050A0F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276E9-F6E2-661F-3A7A-56FDB10FE1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B18B6-1510-EBCF-5C5F-80A2C554D4CF}"/>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5" name="Footer Placeholder 4">
            <a:extLst>
              <a:ext uri="{FF2B5EF4-FFF2-40B4-BE49-F238E27FC236}">
                <a16:creationId xmlns:a16="http://schemas.microsoft.com/office/drawing/2014/main" id="{36C487FD-CADB-8C3C-221E-6DE7F53C5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744F0-EC43-881D-3F70-B4C861C2AA32}"/>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726167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9AD7-993E-7F8C-E150-042D8E9EF2F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1C3DE49-787D-1C62-A60B-0501831BAB3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87E4F-EC44-B5D8-54EF-7A0097F81236}"/>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5" name="Footer Placeholder 4">
            <a:extLst>
              <a:ext uri="{FF2B5EF4-FFF2-40B4-BE49-F238E27FC236}">
                <a16:creationId xmlns:a16="http://schemas.microsoft.com/office/drawing/2014/main" id="{6235E0F2-CD5C-D554-1900-31D3DD077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1D454-9F69-2820-74FD-2E4DC042E0CF}"/>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161605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C46B-103C-0A9E-637E-1B7537235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771DC-44A8-7941-DEDE-D5E1EBF4801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E3021A-4BE7-35EB-20CF-1F8FAC7F17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9D7892-74BC-ECE7-A5F6-1412DF70AD3D}"/>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6" name="Footer Placeholder 5">
            <a:extLst>
              <a:ext uri="{FF2B5EF4-FFF2-40B4-BE49-F238E27FC236}">
                <a16:creationId xmlns:a16="http://schemas.microsoft.com/office/drawing/2014/main" id="{ECD7B05C-E558-E4E5-9375-0D7A16A34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17F1A-A8C5-94D0-C2B7-FBBFB52DCE60}"/>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2601248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E1F8-FF44-D8D2-6C07-F3A3A49AE50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8AD31-BB68-80FB-9A3E-3ABCCB394FA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DDD39-4276-60A8-555D-9992CA54AA9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19146-6A30-E3E5-0AC4-1C6D0FE4942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205E2-F7FE-48F3-2D08-A635DEA604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A2B3A-F4F7-521D-23A6-95AB7AE4774E}"/>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8" name="Footer Placeholder 7">
            <a:extLst>
              <a:ext uri="{FF2B5EF4-FFF2-40B4-BE49-F238E27FC236}">
                <a16:creationId xmlns:a16="http://schemas.microsoft.com/office/drawing/2014/main" id="{971A25EA-08B4-5B53-6E83-F2B7097CC4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2A091-7DF1-6147-1EC3-F3D7E67FEF45}"/>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641559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AD15-7746-8353-577B-50AB556336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6498C5-7AF7-7A10-91F5-0E591C239D04}"/>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4" name="Footer Placeholder 3">
            <a:extLst>
              <a:ext uri="{FF2B5EF4-FFF2-40B4-BE49-F238E27FC236}">
                <a16:creationId xmlns:a16="http://schemas.microsoft.com/office/drawing/2014/main" id="{FCB2C3D6-7C2E-1E81-1A00-61E51FA7A8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89CCE2-62A3-46DC-27DA-C10613DD647A}"/>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22540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E4226-58BB-A6BD-7BEF-0176E41DA8B9}"/>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3" name="Footer Placeholder 2">
            <a:extLst>
              <a:ext uri="{FF2B5EF4-FFF2-40B4-BE49-F238E27FC236}">
                <a16:creationId xmlns:a16="http://schemas.microsoft.com/office/drawing/2014/main" id="{9D3FA941-CE5A-83F3-C32F-E1CF711572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E7D43-C1B4-E0EB-BE83-C7B45901913C}"/>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985852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C059-C26E-A816-10A6-740CCB955C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6FE07E-F172-D812-CD59-0A370C262DB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395F73-C234-AA49-598D-89BB762479F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36F3E9-19E8-C6DA-692E-5809EEEA89FD}"/>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6" name="Footer Placeholder 5">
            <a:extLst>
              <a:ext uri="{FF2B5EF4-FFF2-40B4-BE49-F238E27FC236}">
                <a16:creationId xmlns:a16="http://schemas.microsoft.com/office/drawing/2014/main" id="{3035E3DA-5177-B277-7779-B8820674A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8B9EC-C040-E312-4B10-BF448E2B9FF1}"/>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833059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0E97D-99CC-99D2-8807-2083226729F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85E959D-22E0-D443-201C-964AA5E61FC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4F3F64E-DFD1-CCD5-3220-62C020A5855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2286A44-DBE2-D32C-CCF7-185AE342291E}"/>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6" name="Footer Placeholder 5">
            <a:extLst>
              <a:ext uri="{FF2B5EF4-FFF2-40B4-BE49-F238E27FC236}">
                <a16:creationId xmlns:a16="http://schemas.microsoft.com/office/drawing/2014/main" id="{2190B121-8AF4-689A-40BE-80E741F23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DB361-F180-28C7-96C2-A89F54A04762}"/>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369970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398991" y="1240857"/>
            <a:ext cx="7764107" cy="3386667"/>
          </a:xfrm>
          <a:prstGeom prst="rect">
            <a:avLst/>
          </a:prstGeom>
        </p:spPr>
        <p:txBody>
          <a:bodyPr vert="horz" lIns="0" tIns="0" rIns="0" bIns="0" rtlCol="0" anchor="t" anchorCtr="0">
            <a:normAutofit/>
          </a:bodyPr>
          <a:lstStyle>
            <a:lvl1pPr>
              <a:defRPr>
                <a:solidFill>
                  <a:schemeClr val="tx1"/>
                </a:solidFill>
                <a:latin typeface="+mn-lt"/>
                <a:cs typeface="Roboto"/>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406400" y="576786"/>
            <a:ext cx="7765094" cy="427168"/>
          </a:xfrm>
        </p:spPr>
        <p:txBody>
          <a:bodyPr/>
          <a:lstStyle>
            <a:lvl1pPr>
              <a:lnSpc>
                <a:spcPct val="85000"/>
              </a:lnSpc>
              <a:defRPr sz="3200" b="1">
                <a:solidFill>
                  <a:schemeClr val="tx1"/>
                </a:solidFill>
                <a:latin typeface="+mj-lt"/>
              </a:defRPr>
            </a:lvl1pPr>
          </a:lstStyle>
          <a:p>
            <a:r>
              <a:rPr lang="en-US" dirty="0"/>
              <a:t>Click to edit Master title style</a:t>
            </a:r>
          </a:p>
        </p:txBody>
      </p:sp>
      <p:sp>
        <p:nvSpPr>
          <p:cNvPr id="9" name="Footer Placeholder 6">
            <a:extLst>
              <a:ext uri="{FF2B5EF4-FFF2-40B4-BE49-F238E27FC236}">
                <a16:creationId xmlns:a16="http://schemas.microsoft.com/office/drawing/2014/main" id="{8D8F4BDA-CF8F-6242-B5DE-F1BC6B01DA10}"/>
              </a:ext>
            </a:extLst>
          </p:cNvPr>
          <p:cNvSpPr>
            <a:spLocks noGrp="1"/>
          </p:cNvSpPr>
          <p:nvPr>
            <p:ph type="ftr" sz="quarter" idx="3"/>
          </p:nvPr>
        </p:nvSpPr>
        <p:spPr>
          <a:xfrm>
            <a:off x="398990" y="4868863"/>
            <a:ext cx="3629912" cy="274637"/>
          </a:xfrm>
          <a:prstGeom prst="rect">
            <a:avLst/>
          </a:prstGeom>
        </p:spPr>
        <p:txBody>
          <a:bodyPr vert="horz" lIns="0" tIns="0" rIns="0" bIns="0" rtlCol="0" anchor="t" anchorCtr="0"/>
          <a:lstStyle>
            <a:lvl1pPr algn="l">
              <a:defRPr sz="800">
                <a:solidFill>
                  <a:schemeClr val="tx1">
                    <a:tint val="75000"/>
                  </a:schemeClr>
                </a:solidFill>
                <a:latin typeface="Helvetica" pitchFamily="2" charset="0"/>
              </a:defRPr>
            </a:lvl1pPr>
          </a:lstStyle>
          <a:p>
            <a:r>
              <a:rPr lang="en-US"/>
              <a:t>Footer Text Goes Here (edit in Header &amp; Footer Settings)</a:t>
            </a:r>
            <a:endParaRPr lang="en-US" dirty="0"/>
          </a:p>
        </p:txBody>
      </p:sp>
      <p:pic>
        <p:nvPicPr>
          <p:cNvPr id="2" name="Picture 1" descr="A logo with a blue circle and a black background&#10;&#10;Description automatically generated">
            <a:extLst>
              <a:ext uri="{FF2B5EF4-FFF2-40B4-BE49-F238E27FC236}">
                <a16:creationId xmlns:a16="http://schemas.microsoft.com/office/drawing/2014/main" id="{42B1986E-83DE-5A69-D4D2-AAC7C67D5C43}"/>
              </a:ext>
            </a:extLst>
          </p:cNvPr>
          <p:cNvPicPr>
            <a:picLocks noChangeAspect="1"/>
          </p:cNvPicPr>
          <p:nvPr userDrawn="1"/>
        </p:nvPicPr>
        <p:blipFill>
          <a:blip r:embed="rId3"/>
          <a:stretch>
            <a:fillRect/>
          </a:stretch>
        </p:blipFill>
        <p:spPr>
          <a:xfrm>
            <a:off x="8512811" y="4536658"/>
            <a:ext cx="447772" cy="427106"/>
          </a:xfrm>
          <a:prstGeom prst="rect">
            <a:avLst/>
          </a:prstGeom>
        </p:spPr>
      </p:pic>
    </p:spTree>
    <p:extLst>
      <p:ext uri="{BB962C8B-B14F-4D97-AF65-F5344CB8AC3E}">
        <p14:creationId xmlns:p14="http://schemas.microsoft.com/office/powerpoint/2010/main" val="2568474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9D402-93DB-F158-744B-DFC2CC75F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278F80-24D4-5ABD-7815-C9C71B820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897D1-6649-BCFA-E870-EB52702AD532}"/>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5" name="Footer Placeholder 4">
            <a:extLst>
              <a:ext uri="{FF2B5EF4-FFF2-40B4-BE49-F238E27FC236}">
                <a16:creationId xmlns:a16="http://schemas.microsoft.com/office/drawing/2014/main" id="{B0B0E34F-7124-E214-C8D3-3E949D741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D287F-A7DF-6F1A-9FC4-1553EEC41BE3}"/>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625542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45252D-47CF-712B-2391-110A5BCB12C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920C1E-8662-99EC-CC0C-78972700230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42892-DC0F-1874-5DB5-273ED8E78280}"/>
              </a:ext>
            </a:extLst>
          </p:cNvPr>
          <p:cNvSpPr>
            <a:spLocks noGrp="1"/>
          </p:cNvSpPr>
          <p:nvPr>
            <p:ph type="dt" sz="half" idx="10"/>
          </p:nvPr>
        </p:nvSpPr>
        <p:spPr/>
        <p:txBody>
          <a:bodyPr/>
          <a:lstStyle/>
          <a:p>
            <a:fld id="{A31C6512-775C-49A6-B7BF-7A170258597B}" type="datetimeFigureOut">
              <a:rPr lang="en-US" smtClean="0"/>
              <a:t>2/24/2025</a:t>
            </a:fld>
            <a:endParaRPr lang="en-US"/>
          </a:p>
        </p:txBody>
      </p:sp>
      <p:sp>
        <p:nvSpPr>
          <p:cNvPr id="5" name="Footer Placeholder 4">
            <a:extLst>
              <a:ext uri="{FF2B5EF4-FFF2-40B4-BE49-F238E27FC236}">
                <a16:creationId xmlns:a16="http://schemas.microsoft.com/office/drawing/2014/main" id="{85178E21-EBB1-BFEF-60AD-B9D6A2E01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BF951-E61B-9001-7743-61B8DD65E5E1}"/>
              </a:ext>
            </a:extLst>
          </p:cNvPr>
          <p:cNvSpPr>
            <a:spLocks noGrp="1"/>
          </p:cNvSpPr>
          <p:nvPr>
            <p:ph type="sldNum" sz="quarter" idx="12"/>
          </p:nvPr>
        </p:nvSpPr>
        <p:spPr/>
        <p:txBody>
          <a:bodyPr/>
          <a:lstStyle/>
          <a:p>
            <a:fld id="{E2EBE2AE-F086-4C18-B13A-0869C86C5F49}" type="slidenum">
              <a:rPr lang="en-US" smtClean="0"/>
              <a:t>‹#›</a:t>
            </a:fld>
            <a:endParaRPr lang="en-US"/>
          </a:p>
        </p:txBody>
      </p:sp>
    </p:spTree>
    <p:extLst>
      <p:ext uri="{BB962C8B-B14F-4D97-AF65-F5344CB8AC3E}">
        <p14:creationId xmlns:p14="http://schemas.microsoft.com/office/powerpoint/2010/main" val="3777333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614596" y="816419"/>
            <a:ext cx="6843011" cy="2215991"/>
          </a:xfrm>
        </p:spPr>
        <p:txBody>
          <a:bodyPr anchor="ctr" anchorCtr="0"/>
          <a:lstStyle>
            <a:lvl1pPr algn="l">
              <a:lnSpc>
                <a:spcPct val="100000"/>
              </a:lnSpc>
              <a:defRPr sz="4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96447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Imag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933" y="576786"/>
            <a:ext cx="3793067" cy="837152"/>
          </a:xfrm>
        </p:spPr>
        <p:txBody>
          <a:bodyPr/>
          <a:lstStyle>
            <a:lvl1pPr>
              <a:lnSpc>
                <a:spcPct val="85000"/>
              </a:lnSpc>
              <a:defRPr sz="3200"/>
            </a:lvl1pPr>
          </a:lstStyle>
          <a:p>
            <a:r>
              <a:rPr lang="en-US" dirty="0"/>
              <a:t>Click to edit Master title style</a:t>
            </a:r>
          </a:p>
        </p:txBody>
      </p:sp>
      <p:sp>
        <p:nvSpPr>
          <p:cNvPr id="11" name="Text Placeholder 2"/>
          <p:cNvSpPr>
            <a:spLocks noGrp="1"/>
          </p:cNvSpPr>
          <p:nvPr>
            <p:ph idx="1"/>
          </p:nvPr>
        </p:nvSpPr>
        <p:spPr>
          <a:xfrm>
            <a:off x="397933" y="1599967"/>
            <a:ext cx="3793068" cy="3107267"/>
          </a:xfrm>
          <a:prstGeom prst="rect">
            <a:avLst/>
          </a:prstGeom>
        </p:spPr>
        <p:txBody>
          <a:bodyPr vert="horz" lIns="0" tIns="0" rIns="0" bIns="0" rtlCol="0" anchor="t" anchorCtr="0">
            <a:normAutofit/>
          </a:bodyPr>
          <a:lstStyle>
            <a:lvl1pPr>
              <a:defRPr>
                <a:latin typeface="Roboto"/>
                <a:cs typeface="Roboto"/>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FD237448-515D-7A4E-8D0E-36D34E7E2BC0}"/>
              </a:ext>
            </a:extLst>
          </p:cNvPr>
          <p:cNvSpPr>
            <a:spLocks noGrp="1"/>
          </p:cNvSpPr>
          <p:nvPr>
            <p:ph type="pic" sz="quarter" idx="17"/>
          </p:nvPr>
        </p:nvSpPr>
        <p:spPr>
          <a:xfrm>
            <a:off x="5179423" y="576786"/>
            <a:ext cx="3964577" cy="2966748"/>
          </a:xfrm>
        </p:spPr>
        <p:txBody>
          <a:bodyPr/>
          <a:lstStyle/>
          <a:p>
            <a:endParaRPr lang="en-US" dirty="0"/>
          </a:p>
        </p:txBody>
      </p:sp>
      <p:sp>
        <p:nvSpPr>
          <p:cNvPr id="10" name="Footer Placeholder 6">
            <a:extLst>
              <a:ext uri="{FF2B5EF4-FFF2-40B4-BE49-F238E27FC236}">
                <a16:creationId xmlns:a16="http://schemas.microsoft.com/office/drawing/2014/main" id="{5479DC4E-697C-1F42-98B8-5E7BD6898364}"/>
              </a:ext>
            </a:extLst>
          </p:cNvPr>
          <p:cNvSpPr>
            <a:spLocks noGrp="1"/>
          </p:cNvSpPr>
          <p:nvPr>
            <p:ph type="ftr" sz="quarter" idx="3"/>
          </p:nvPr>
        </p:nvSpPr>
        <p:spPr>
          <a:xfrm>
            <a:off x="398990" y="4868863"/>
            <a:ext cx="3629912" cy="274637"/>
          </a:xfrm>
          <a:prstGeom prst="rect">
            <a:avLst/>
          </a:prstGeom>
        </p:spPr>
        <p:txBody>
          <a:bodyPr vert="horz" lIns="0" tIns="0" rIns="0" bIns="0" rtlCol="0" anchor="t" anchorCtr="0"/>
          <a:lstStyle>
            <a:lvl1pPr algn="l">
              <a:defRPr sz="800">
                <a:solidFill>
                  <a:schemeClr val="tx1">
                    <a:tint val="75000"/>
                  </a:schemeClr>
                </a:solidFill>
                <a:latin typeface="Helvetica" pitchFamily="2" charset="0"/>
              </a:defRPr>
            </a:lvl1pPr>
          </a:lstStyle>
          <a:p>
            <a:r>
              <a:rPr lang="en-US"/>
              <a:t>Footer Text Goes Here (edit in Header &amp; Footer Settings)</a:t>
            </a:r>
            <a:endParaRPr lang="en-US" dirty="0"/>
          </a:p>
        </p:txBody>
      </p:sp>
      <p:pic>
        <p:nvPicPr>
          <p:cNvPr id="3" name="Picture 2" descr="A logo with a blue circle and a black background&#10;&#10;Description automatically generated">
            <a:extLst>
              <a:ext uri="{FF2B5EF4-FFF2-40B4-BE49-F238E27FC236}">
                <a16:creationId xmlns:a16="http://schemas.microsoft.com/office/drawing/2014/main" id="{1D222BE9-DAFE-064A-13C0-216F0CFD4351}"/>
              </a:ext>
            </a:extLst>
          </p:cNvPr>
          <p:cNvPicPr>
            <a:picLocks noChangeAspect="1"/>
          </p:cNvPicPr>
          <p:nvPr userDrawn="1"/>
        </p:nvPicPr>
        <p:blipFill>
          <a:blip r:embed="rId3"/>
          <a:stretch>
            <a:fillRect/>
          </a:stretch>
        </p:blipFill>
        <p:spPr>
          <a:xfrm>
            <a:off x="8512811" y="4536658"/>
            <a:ext cx="447772" cy="427106"/>
          </a:xfrm>
          <a:prstGeom prst="rect">
            <a:avLst/>
          </a:prstGeom>
        </p:spPr>
      </p:pic>
    </p:spTree>
    <p:extLst>
      <p:ext uri="{BB962C8B-B14F-4D97-AF65-F5344CB8AC3E}">
        <p14:creationId xmlns:p14="http://schemas.microsoft.com/office/powerpoint/2010/main" val="124650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F44EA50-3F19-0F43-A893-359D79ADCD0D}"/>
              </a:ext>
            </a:extLst>
          </p:cNvPr>
          <p:cNvSpPr>
            <a:spLocks noGrp="1"/>
          </p:cNvSpPr>
          <p:nvPr>
            <p:ph type="body" sz="quarter" idx="11"/>
          </p:nvPr>
        </p:nvSpPr>
        <p:spPr>
          <a:xfrm>
            <a:off x="1669086" y="1636250"/>
            <a:ext cx="6485563" cy="2306163"/>
          </a:xfrm>
        </p:spPr>
        <p:txBody>
          <a:bodyPr anchor="t" anchorCtr="0">
            <a:noAutofit/>
          </a:bodyPr>
          <a:lstStyle>
            <a:lvl1pPr>
              <a:lnSpc>
                <a:spcPct val="85000"/>
              </a:lnSpc>
              <a:defRPr sz="3200" b="0" i="0">
                <a:solidFill>
                  <a:schemeClr val="bg2"/>
                </a:solidFill>
                <a:latin typeface="Helvetica" pitchFamily="2" charset="0"/>
                <a:ea typeface="Roboto" panose="02000000000000000000" pitchFamily="2" charset="0"/>
                <a:cs typeface="Roboto" panose="02000000000000000000" pitchFamily="2" charset="0"/>
              </a:defRPr>
            </a:lvl1pPr>
          </a:lstStyle>
          <a:p>
            <a:pPr lvl="0"/>
            <a:endParaRPr lang="en-US" dirty="0"/>
          </a:p>
        </p:txBody>
      </p:sp>
    </p:spTree>
    <p:extLst>
      <p:ext uri="{BB962C8B-B14F-4D97-AF65-F5344CB8AC3E}">
        <p14:creationId xmlns:p14="http://schemas.microsoft.com/office/powerpoint/2010/main" val="140449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0FC7-8C4D-069A-6B6E-3F47B173508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B957789-E7B7-9C88-8FF4-80D7F06C6C4A}"/>
              </a:ext>
            </a:extLst>
          </p:cNvPr>
          <p:cNvSpPr>
            <a:spLocks noGrp="1"/>
          </p:cNvSpPr>
          <p:nvPr>
            <p:ph type="ftr" sz="quarter" idx="10"/>
          </p:nvPr>
        </p:nvSpPr>
        <p:spPr/>
        <p:txBody>
          <a:bodyPr/>
          <a:lstStyle/>
          <a:p>
            <a:r>
              <a:rPr lang="en-US"/>
              <a:t>Footer Text Goes Here (edit in Header &amp; Footer Settings)</a:t>
            </a:r>
            <a:endParaRPr lang="en-US" dirty="0"/>
          </a:p>
        </p:txBody>
      </p:sp>
      <p:sp>
        <p:nvSpPr>
          <p:cNvPr id="4" name="Text Placeholder 2">
            <a:extLst>
              <a:ext uri="{FF2B5EF4-FFF2-40B4-BE49-F238E27FC236}">
                <a16:creationId xmlns:a16="http://schemas.microsoft.com/office/drawing/2014/main" id="{461C4A5B-8DC4-CD4B-40FF-1F458EBFF5C0}"/>
              </a:ext>
            </a:extLst>
          </p:cNvPr>
          <p:cNvSpPr>
            <a:spLocks noGrp="1"/>
          </p:cNvSpPr>
          <p:nvPr>
            <p:ph idx="1"/>
          </p:nvPr>
        </p:nvSpPr>
        <p:spPr>
          <a:xfrm>
            <a:off x="3117272" y="1240857"/>
            <a:ext cx="5045825" cy="3386667"/>
          </a:xfrm>
          <a:prstGeom prst="rect">
            <a:avLst/>
          </a:prstGeom>
        </p:spPr>
        <p:txBody>
          <a:bodyPr vert="horz" lIns="0" tIns="0" rIns="0" bIns="0" rtlCol="0" anchor="t" anchorCtr="0">
            <a:normAutofit/>
          </a:bodyPr>
          <a:lstStyle>
            <a:lvl1pPr>
              <a:defRPr>
                <a:solidFill>
                  <a:schemeClr val="tx1"/>
                </a:solidFill>
                <a:latin typeface="+mn-lt"/>
                <a:cs typeface="Roboto"/>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41C25AF9-A921-58B2-7D3E-CB55E61A457D}"/>
              </a:ext>
            </a:extLst>
          </p:cNvPr>
          <p:cNvCxnSpPr/>
          <p:nvPr userDrawn="1"/>
        </p:nvCxnSpPr>
        <p:spPr>
          <a:xfrm>
            <a:off x="2871026" y="1240857"/>
            <a:ext cx="0" cy="3386667"/>
          </a:xfrm>
          <a:prstGeom prst="line">
            <a:avLst/>
          </a:prstGeom>
          <a:ln w="12700" cap="rnd">
            <a:solidFill>
              <a:srgbClr val="B7BFC4"/>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logo with a blue circle and a black background&#10;&#10;Description automatically generated">
            <a:extLst>
              <a:ext uri="{FF2B5EF4-FFF2-40B4-BE49-F238E27FC236}">
                <a16:creationId xmlns:a16="http://schemas.microsoft.com/office/drawing/2014/main" id="{A328FB52-9128-DB45-B0BA-FFFDC532ADE5}"/>
              </a:ext>
            </a:extLst>
          </p:cNvPr>
          <p:cNvPicPr>
            <a:picLocks noChangeAspect="1"/>
          </p:cNvPicPr>
          <p:nvPr userDrawn="1"/>
        </p:nvPicPr>
        <p:blipFill>
          <a:blip r:embed="rId2"/>
          <a:stretch>
            <a:fillRect/>
          </a:stretch>
        </p:blipFill>
        <p:spPr>
          <a:xfrm>
            <a:off x="8512811" y="4536658"/>
            <a:ext cx="447772" cy="427106"/>
          </a:xfrm>
          <a:prstGeom prst="rect">
            <a:avLst/>
          </a:prstGeom>
        </p:spPr>
      </p:pic>
      <p:sp>
        <p:nvSpPr>
          <p:cNvPr id="10" name="Text Placeholder 9">
            <a:extLst>
              <a:ext uri="{FF2B5EF4-FFF2-40B4-BE49-F238E27FC236}">
                <a16:creationId xmlns:a16="http://schemas.microsoft.com/office/drawing/2014/main" id="{74403715-6499-BDD9-66BC-8F8C624476C2}"/>
              </a:ext>
            </a:extLst>
          </p:cNvPr>
          <p:cNvSpPr>
            <a:spLocks noGrp="1"/>
          </p:cNvSpPr>
          <p:nvPr>
            <p:ph type="body" sz="quarter" idx="11"/>
          </p:nvPr>
        </p:nvSpPr>
        <p:spPr>
          <a:xfrm>
            <a:off x="398990" y="1240857"/>
            <a:ext cx="2225777" cy="3386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79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25030F-E4D6-B164-3365-F4955BF3697B}"/>
              </a:ext>
            </a:extLst>
          </p:cNvPr>
          <p:cNvSpPr>
            <a:spLocks noGrp="1"/>
          </p:cNvSpPr>
          <p:nvPr>
            <p:ph type="dt" sz="half" idx="10"/>
          </p:nvPr>
        </p:nvSpPr>
        <p:spPr/>
        <p:txBody>
          <a:bodyPr/>
          <a:lstStyle/>
          <a:p>
            <a:fld id="{956F92D0-8351-4CB5-99F2-A1ED461560AA}" type="datetimeFigureOut">
              <a:rPr lang="en-US" smtClean="0"/>
              <a:t>2/24/2025</a:t>
            </a:fld>
            <a:endParaRPr lang="en-US"/>
          </a:p>
        </p:txBody>
      </p:sp>
      <p:sp>
        <p:nvSpPr>
          <p:cNvPr id="3" name="Footer Placeholder 2">
            <a:extLst>
              <a:ext uri="{FF2B5EF4-FFF2-40B4-BE49-F238E27FC236}">
                <a16:creationId xmlns:a16="http://schemas.microsoft.com/office/drawing/2014/main" id="{59DA1196-94FF-6188-15FB-9AFE9EFB8D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663CF4-3613-6F97-07CA-AAA90AAACC77}"/>
              </a:ext>
            </a:extLst>
          </p:cNvPr>
          <p:cNvSpPr>
            <a:spLocks noGrp="1"/>
          </p:cNvSpPr>
          <p:nvPr>
            <p:ph type="sldNum" sz="quarter" idx="12"/>
          </p:nvPr>
        </p:nvSpPr>
        <p:spPr/>
        <p:txBody>
          <a:bodyPr/>
          <a:lstStyle/>
          <a:p>
            <a:fld id="{3DE863AD-2A31-4C96-A396-35F6CCD0A31A}" type="slidenum">
              <a:rPr lang="en-US" smtClean="0"/>
              <a:t>‹#›</a:t>
            </a:fld>
            <a:endParaRPr lang="en-US"/>
          </a:p>
        </p:txBody>
      </p:sp>
    </p:spTree>
    <p:extLst>
      <p:ext uri="{BB962C8B-B14F-4D97-AF65-F5344CB8AC3E}">
        <p14:creationId xmlns:p14="http://schemas.microsoft.com/office/powerpoint/2010/main" val="14439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D12A-034B-203B-8C26-5957918298A3}"/>
              </a:ext>
            </a:extLst>
          </p:cNvPr>
          <p:cNvSpPr>
            <a:spLocks noGrp="1"/>
          </p:cNvSpPr>
          <p:nvPr>
            <p:ph type="ctrTitle"/>
          </p:nvPr>
        </p:nvSpPr>
        <p:spPr>
          <a:xfrm>
            <a:off x="1143000" y="1455227"/>
            <a:ext cx="6858000" cy="117724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0567444-D331-1D93-092B-1C38F81085A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BFCF50-B56D-CA11-2416-657B1C5DC0DA}"/>
              </a:ext>
            </a:extLst>
          </p:cNvPr>
          <p:cNvSpPr>
            <a:spLocks noGrp="1"/>
          </p:cNvSpPr>
          <p:nvPr>
            <p:ph type="dt" sz="half" idx="10"/>
          </p:nvPr>
        </p:nvSpPr>
        <p:spPr/>
        <p:txBody>
          <a:bodyPr/>
          <a:lstStyle/>
          <a:p>
            <a:fld id="{8FD31E9E-ABC4-4FF0-8261-4CE7D6AC479A}" type="datetimeFigureOut">
              <a:rPr lang="en-US" smtClean="0"/>
              <a:t>2/24/2025</a:t>
            </a:fld>
            <a:endParaRPr lang="en-US" dirty="0"/>
          </a:p>
        </p:txBody>
      </p:sp>
      <p:sp>
        <p:nvSpPr>
          <p:cNvPr id="5" name="Footer Placeholder 4">
            <a:extLst>
              <a:ext uri="{FF2B5EF4-FFF2-40B4-BE49-F238E27FC236}">
                <a16:creationId xmlns:a16="http://schemas.microsoft.com/office/drawing/2014/main" id="{DA5A6909-C492-0D4C-9E81-B6B6C59A41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709485-D8B5-8042-08E0-FD3B5F3B2D28}"/>
              </a:ext>
            </a:extLst>
          </p:cNvPr>
          <p:cNvSpPr>
            <a:spLocks noGrp="1"/>
          </p:cNvSpPr>
          <p:nvPr>
            <p:ph type="sldNum" sz="quarter" idx="12"/>
          </p:nvPr>
        </p:nvSpPr>
        <p:spPr/>
        <p:txBody>
          <a:bodyPr/>
          <a:lstStyle/>
          <a:p>
            <a:fld id="{14DDDE3A-963E-4732-A3C8-8CC9B47F2B3B}" type="slidenum">
              <a:rPr lang="en-US" smtClean="0"/>
              <a:t>‹#›</a:t>
            </a:fld>
            <a:endParaRPr lang="en-US" dirty="0"/>
          </a:p>
        </p:txBody>
      </p:sp>
    </p:spTree>
    <p:extLst>
      <p:ext uri="{BB962C8B-B14F-4D97-AF65-F5344CB8AC3E}">
        <p14:creationId xmlns:p14="http://schemas.microsoft.com/office/powerpoint/2010/main" val="99312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mage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A37B47-9D99-B34C-B4E0-C6553B4D627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1539" cy="5138927"/>
          </a:xfrm>
          <a:prstGeom prst="rect">
            <a:avLst/>
          </a:prstGeom>
        </p:spPr>
      </p:pic>
      <p:sp>
        <p:nvSpPr>
          <p:cNvPr id="2" name="Title 1"/>
          <p:cNvSpPr>
            <a:spLocks noGrp="1"/>
          </p:cNvSpPr>
          <p:nvPr>
            <p:ph type="title" hasCustomPrompt="1"/>
          </p:nvPr>
        </p:nvSpPr>
        <p:spPr>
          <a:xfrm>
            <a:off x="487733" y="4140163"/>
            <a:ext cx="7886700" cy="311932"/>
          </a:xfrm>
          <a:prstGeom prst="rect">
            <a:avLst/>
          </a:prstGeom>
        </p:spPr>
        <p:txBody>
          <a:bodyPr anchor="t">
            <a:normAutofit/>
          </a:bodyPr>
          <a:lstStyle>
            <a:lvl1pPr algn="ctr">
              <a:defRPr sz="1650" b="1" i="0">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Image Title, 22pt Calibri Bold, Color: RGB 0,89,89 </a:t>
            </a:r>
          </a:p>
        </p:txBody>
      </p:sp>
      <p:sp>
        <p:nvSpPr>
          <p:cNvPr id="3" name="Content Placeholder 2"/>
          <p:cNvSpPr>
            <a:spLocks noGrp="1"/>
          </p:cNvSpPr>
          <p:nvPr>
            <p:ph idx="1" hasCustomPrompt="1"/>
          </p:nvPr>
        </p:nvSpPr>
        <p:spPr>
          <a:xfrm>
            <a:off x="467262" y="1218063"/>
            <a:ext cx="7893670" cy="2855793"/>
          </a:xfrm>
          <a:prstGeom prst="rect">
            <a:avLst/>
          </a:prstGeom>
        </p:spPr>
        <p:txBody>
          <a:bodyPr/>
          <a:lstStyle>
            <a:lvl1pPr marL="0" indent="0">
              <a:buFontTx/>
              <a:buNone/>
              <a:defRPr>
                <a:solidFill>
                  <a:schemeClr val="tx1"/>
                </a:solidFill>
              </a:defRPr>
            </a:lvl1pPr>
            <a:lvl2pPr>
              <a:buClr>
                <a:srgbClr val="003F72"/>
              </a:buClr>
              <a:defRPr/>
            </a:lvl2pPr>
          </a:lstStyle>
          <a:p>
            <a:pPr lvl="0"/>
            <a:r>
              <a:rPr lang="en-US" dirty="0"/>
              <a:t>Click To Place Image</a:t>
            </a:r>
          </a:p>
        </p:txBody>
      </p:sp>
      <p:sp>
        <p:nvSpPr>
          <p:cNvPr id="6" name="Slide Number Placeholder 5">
            <a:extLst>
              <a:ext uri="{FF2B5EF4-FFF2-40B4-BE49-F238E27FC236}">
                <a16:creationId xmlns:a16="http://schemas.microsoft.com/office/drawing/2014/main" id="{B5EC2367-8F44-D744-9189-CAE5EF90F3DF}"/>
              </a:ext>
            </a:extLst>
          </p:cNvPr>
          <p:cNvSpPr txBox="1">
            <a:spLocks/>
          </p:cNvSpPr>
          <p:nvPr userDrawn="1"/>
        </p:nvSpPr>
        <p:spPr>
          <a:xfrm>
            <a:off x="4153662" y="4869657"/>
            <a:ext cx="87249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750" dirty="0">
              <a:solidFill>
                <a:srgbClr val="003F72"/>
              </a:solidFill>
            </a:endParaRPr>
          </a:p>
        </p:txBody>
      </p:sp>
      <p:sp>
        <p:nvSpPr>
          <p:cNvPr id="8" name="Slide Number Placeholder 5">
            <a:extLst>
              <a:ext uri="{FF2B5EF4-FFF2-40B4-BE49-F238E27FC236}">
                <a16:creationId xmlns:a16="http://schemas.microsoft.com/office/drawing/2014/main" id="{A9E8B9B7-E31F-3542-92B1-B94DA9F5CA55}"/>
              </a:ext>
            </a:extLst>
          </p:cNvPr>
          <p:cNvSpPr txBox="1">
            <a:spLocks/>
          </p:cNvSpPr>
          <p:nvPr userDrawn="1"/>
        </p:nvSpPr>
        <p:spPr>
          <a:xfrm>
            <a:off x="4153662" y="4666060"/>
            <a:ext cx="87249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CF2C83-6C13-3E41-8A65-585E7DE17CDB}" type="slidenum">
              <a:rPr lang="en-US" sz="825" smtClean="0">
                <a:solidFill>
                  <a:srgbClr val="003F72"/>
                </a:solidFill>
              </a:rPr>
              <a:pPr/>
              <a:t>‹#›</a:t>
            </a:fld>
            <a:endParaRPr lang="en-US" sz="825" dirty="0">
              <a:solidFill>
                <a:srgbClr val="003F72"/>
              </a:solidFill>
            </a:endParaRPr>
          </a:p>
        </p:txBody>
      </p:sp>
      <p:sp>
        <p:nvSpPr>
          <p:cNvPr id="10" name="Text Placeholder 3">
            <a:extLst>
              <a:ext uri="{FF2B5EF4-FFF2-40B4-BE49-F238E27FC236}">
                <a16:creationId xmlns:a16="http://schemas.microsoft.com/office/drawing/2014/main" id="{3D509D3A-48BB-D243-BEFF-4827580461E8}"/>
              </a:ext>
            </a:extLst>
          </p:cNvPr>
          <p:cNvSpPr>
            <a:spLocks noGrp="1"/>
          </p:cNvSpPr>
          <p:nvPr>
            <p:ph type="body" sz="quarter" idx="14" hasCustomPrompt="1"/>
          </p:nvPr>
        </p:nvSpPr>
        <p:spPr>
          <a:xfrm>
            <a:off x="467261" y="263047"/>
            <a:ext cx="7506581" cy="806597"/>
          </a:xfrm>
          <a:prstGeom prst="rect">
            <a:avLst/>
          </a:prstGeom>
        </p:spPr>
        <p:txBody>
          <a:bodyPr/>
          <a:lstStyle>
            <a:lvl1pPr marL="0" indent="0">
              <a:buNone/>
              <a:defRPr sz="2250" baseline="0">
                <a:solidFill>
                  <a:schemeClr val="bg1"/>
                </a:solidFill>
              </a:defRPr>
            </a:lvl1pPr>
          </a:lstStyle>
          <a:p>
            <a:r>
              <a:rPr lang="en-US" sz="2100" b="1" i="0" dirty="0">
                <a:solidFill>
                  <a:schemeClr val="bg1"/>
                </a:solidFill>
                <a:latin typeface="Calibri" panose="020F0502020204030204" pitchFamily="34" charset="0"/>
                <a:cs typeface="Calibri" panose="020F0502020204030204" pitchFamily="34" charset="0"/>
              </a:rPr>
              <a:t>Click To Insert Title • Text boxes can move to accommodate content • Size 30pt, Calibri Bold, RGB 255,255,255</a:t>
            </a:r>
          </a:p>
        </p:txBody>
      </p:sp>
      <p:pic>
        <p:nvPicPr>
          <p:cNvPr id="9" name="Picture 8" descr="VHA Live Whole Health Graphic">
            <a:extLst>
              <a:ext uri="{FF2B5EF4-FFF2-40B4-BE49-F238E27FC236}">
                <a16:creationId xmlns:a16="http://schemas.microsoft.com/office/drawing/2014/main" id="{9D066CF6-A32E-304B-96AA-3D8C3DE54B07}"/>
              </a:ext>
            </a:extLst>
          </p:cNvPr>
          <p:cNvPicPr>
            <a:picLocks noChangeAspect="1"/>
          </p:cNvPicPr>
          <p:nvPr userDrawn="1"/>
        </p:nvPicPr>
        <p:blipFill>
          <a:blip r:embed="rId3"/>
          <a:stretch>
            <a:fillRect/>
          </a:stretch>
        </p:blipFill>
        <p:spPr>
          <a:xfrm>
            <a:off x="584214" y="4740075"/>
            <a:ext cx="1360760" cy="114994"/>
          </a:xfrm>
          <a:prstGeom prst="rect">
            <a:avLst/>
          </a:prstGeom>
        </p:spPr>
      </p:pic>
      <p:pic>
        <p:nvPicPr>
          <p:cNvPr id="11" name="Picture 10" descr="Logo and seal for the U.S. Department of Veterans Affairs, Veterans Health Administration">
            <a:extLst>
              <a:ext uri="{FF2B5EF4-FFF2-40B4-BE49-F238E27FC236}">
                <a16:creationId xmlns:a16="http://schemas.microsoft.com/office/drawing/2014/main" id="{30153DD9-BDBF-5C4C-AAA4-2A5255DC3385}"/>
              </a:ext>
            </a:extLst>
          </p:cNvPr>
          <p:cNvPicPr>
            <a:picLocks noChangeAspect="1"/>
          </p:cNvPicPr>
          <p:nvPr userDrawn="1"/>
        </p:nvPicPr>
        <p:blipFill>
          <a:blip r:embed="rId4"/>
          <a:stretch>
            <a:fillRect/>
          </a:stretch>
        </p:blipFill>
        <p:spPr>
          <a:xfrm>
            <a:off x="7022740" y="4646510"/>
            <a:ext cx="1548382" cy="302123"/>
          </a:xfrm>
          <a:prstGeom prst="rect">
            <a:avLst/>
          </a:prstGeom>
        </p:spPr>
      </p:pic>
    </p:spTree>
    <p:extLst>
      <p:ext uri="{BB962C8B-B14F-4D97-AF65-F5344CB8AC3E}">
        <p14:creationId xmlns:p14="http://schemas.microsoft.com/office/powerpoint/2010/main" val="395075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990" y="577589"/>
            <a:ext cx="7772421" cy="427105"/>
          </a:xfrm>
          <a:prstGeom prst="rect">
            <a:avLst/>
          </a:prstGeom>
        </p:spPr>
        <p:txBody>
          <a:bodyPr vert="horz" wrap="square" lIns="0" tIns="0" rIns="0" bIns="0" rtlCol="0" anchor="t" anchorCtr="0">
            <a:spAutoFit/>
          </a:bodyPr>
          <a:lstStyle/>
          <a:p>
            <a:r>
              <a:rPr lang="en-US" dirty="0"/>
              <a:t>Click to edit Master title style </a:t>
            </a:r>
          </a:p>
        </p:txBody>
      </p:sp>
      <p:sp>
        <p:nvSpPr>
          <p:cNvPr id="3" name="Text Placeholder 2"/>
          <p:cNvSpPr>
            <a:spLocks noGrp="1"/>
          </p:cNvSpPr>
          <p:nvPr>
            <p:ph type="body" idx="1"/>
          </p:nvPr>
        </p:nvSpPr>
        <p:spPr>
          <a:xfrm>
            <a:off x="398990" y="1250482"/>
            <a:ext cx="7772421" cy="3386667"/>
          </a:xfrm>
          <a:prstGeom prst="rect">
            <a:avLst/>
          </a:prstGeom>
        </p:spPr>
        <p:txBody>
          <a:bodyPr vert="horz" lIns="0" tIns="0" rIns="0" bIns="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38A63929-6815-5646-B2E1-F1B164E71450}"/>
              </a:ext>
            </a:extLst>
          </p:cNvPr>
          <p:cNvSpPr>
            <a:spLocks noGrp="1"/>
          </p:cNvSpPr>
          <p:nvPr>
            <p:ph type="ftr" sz="quarter" idx="3"/>
          </p:nvPr>
        </p:nvSpPr>
        <p:spPr>
          <a:xfrm>
            <a:off x="398990" y="4868863"/>
            <a:ext cx="3629912" cy="274637"/>
          </a:xfrm>
          <a:prstGeom prst="rect">
            <a:avLst/>
          </a:prstGeom>
        </p:spPr>
        <p:txBody>
          <a:bodyPr vert="horz" lIns="0" tIns="0" rIns="0" bIns="0" rtlCol="0" anchor="t" anchorCtr="0"/>
          <a:lstStyle>
            <a:lvl1pPr algn="l">
              <a:defRPr sz="800">
                <a:solidFill>
                  <a:schemeClr val="tx1">
                    <a:tint val="75000"/>
                  </a:schemeClr>
                </a:solidFill>
                <a:latin typeface="Helvetica" pitchFamily="2" charset="0"/>
              </a:defRPr>
            </a:lvl1pPr>
          </a:lstStyle>
          <a:p>
            <a:r>
              <a:rPr lang="en-US"/>
              <a:t>Footer Text Goes Here (edit in Header &amp; Footer Settings)</a:t>
            </a:r>
            <a:endParaRPr lang="en-US" dirty="0"/>
          </a:p>
        </p:txBody>
      </p:sp>
    </p:spTree>
    <p:extLst>
      <p:ext uri="{BB962C8B-B14F-4D97-AF65-F5344CB8AC3E}">
        <p14:creationId xmlns:p14="http://schemas.microsoft.com/office/powerpoint/2010/main" val="439528688"/>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4" r:id="rId3"/>
    <p:sldLayoutId id="2147483651" r:id="rId4"/>
    <p:sldLayoutId id="2147483659" r:id="rId5"/>
    <p:sldLayoutId id="2147483660" r:id="rId6"/>
    <p:sldLayoutId id="2147483661" r:id="rId7"/>
    <p:sldLayoutId id="2147483662" r:id="rId8"/>
    <p:sldLayoutId id="2147483676" r:id="rId9"/>
    <p:sldLayoutId id="2147483677" r:id="rId10"/>
  </p:sldLayoutIdLst>
  <p:hf sldNum="0" hdr="0" dt="0"/>
  <p:txStyles>
    <p:titleStyle>
      <a:lvl1pPr algn="l" defTabSz="457200" rtl="0" eaLnBrk="1" latinLnBrk="0" hangingPunct="1">
        <a:lnSpc>
          <a:spcPct val="85000"/>
        </a:lnSpc>
        <a:spcBef>
          <a:spcPct val="0"/>
        </a:spcBef>
        <a:buNone/>
        <a:defRPr sz="3200" b="1" i="0" kern="1200">
          <a:solidFill>
            <a:schemeClr val="tx1"/>
          </a:solidFill>
          <a:latin typeface="+mj-lt"/>
          <a:ea typeface="+mj-ea"/>
          <a:cs typeface="Roboto Bold"/>
        </a:defRPr>
      </a:lvl1pPr>
    </p:titleStyle>
    <p:bodyStyle>
      <a:lvl1pPr marL="0" indent="0" algn="l" defTabSz="457200" rtl="0" eaLnBrk="1" latinLnBrk="0" hangingPunct="1">
        <a:lnSpc>
          <a:spcPct val="110000"/>
        </a:lnSpc>
        <a:spcBef>
          <a:spcPts val="800"/>
        </a:spcBef>
        <a:spcAft>
          <a:spcPts val="800"/>
        </a:spcAft>
        <a:buClr>
          <a:schemeClr val="tx1">
            <a:lumMod val="50000"/>
          </a:schemeClr>
        </a:buClr>
        <a:buFont typeface="Arial"/>
        <a:buNone/>
        <a:defRPr sz="2800" b="0" i="0" kern="1200">
          <a:solidFill>
            <a:schemeClr val="tx1"/>
          </a:solidFill>
          <a:latin typeface="+mn-lt"/>
          <a:ea typeface="+mn-ea"/>
          <a:cs typeface="Roboto"/>
        </a:defRPr>
      </a:lvl1pPr>
      <a:lvl2pPr marL="225425" indent="-225425"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2800" kern="1200">
          <a:solidFill>
            <a:schemeClr val="tx1"/>
          </a:solidFill>
          <a:latin typeface="+mn-lt"/>
          <a:ea typeface="+mn-ea"/>
          <a:cs typeface="Roboto"/>
        </a:defRPr>
      </a:lvl2pPr>
      <a:lvl3pPr marL="401638" indent="-176213"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1400" kern="1200">
          <a:solidFill>
            <a:schemeClr val="tx1"/>
          </a:solidFill>
          <a:latin typeface="+mn-lt"/>
          <a:ea typeface="+mn-ea"/>
          <a:cs typeface="Roboto"/>
        </a:defRPr>
      </a:lvl3pPr>
      <a:lvl4pPr marL="514350" indent="-168275"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1400" kern="1200">
          <a:solidFill>
            <a:schemeClr val="tx1"/>
          </a:solidFill>
          <a:latin typeface="+mn-lt"/>
          <a:ea typeface="+mn-ea"/>
          <a:cs typeface="Roboto"/>
        </a:defRPr>
      </a:lvl4pPr>
      <a:lvl5pPr marL="684213" indent="-169863" algn="l" defTabSz="457200" rtl="0" eaLnBrk="1" latinLnBrk="0" hangingPunct="1">
        <a:spcBef>
          <a:spcPts val="0"/>
        </a:spcBef>
        <a:spcAft>
          <a:spcPts val="800"/>
        </a:spcAft>
        <a:buClr>
          <a:schemeClr val="tx1">
            <a:lumMod val="50000"/>
          </a:schemeClr>
        </a:buClr>
        <a:buSzPct val="75000"/>
        <a:buFont typeface="Arial" panose="020B0604020202020204" pitchFamily="34" charset="0"/>
        <a:buChar char="•"/>
        <a:defRPr sz="1400" kern="1200">
          <a:solidFill>
            <a:schemeClr val="tx1"/>
          </a:solidFill>
          <a:latin typeface="+mn-lt"/>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AE575-1F41-E07D-E570-92AE9EF8C8A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0E7D71-40D9-78D7-DB21-8E983B51C49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2251D-836A-DB96-DCD7-33AA22D5FC6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1C6512-775C-49A6-B7BF-7A170258597B}" type="datetimeFigureOut">
              <a:rPr lang="en-US" smtClean="0"/>
              <a:t>2/24/2025</a:t>
            </a:fld>
            <a:endParaRPr lang="en-US"/>
          </a:p>
        </p:txBody>
      </p:sp>
      <p:sp>
        <p:nvSpPr>
          <p:cNvPr id="5" name="Footer Placeholder 4">
            <a:extLst>
              <a:ext uri="{FF2B5EF4-FFF2-40B4-BE49-F238E27FC236}">
                <a16:creationId xmlns:a16="http://schemas.microsoft.com/office/drawing/2014/main" id="{3820388B-C707-9C71-657A-850FA4DF6A0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C5FFF9-3051-5BD5-822E-1784813AA3B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2EBE2AE-F086-4C18-B13A-0869C86C5F49}" type="slidenum">
              <a:rPr lang="en-US" smtClean="0"/>
              <a:t>‹#›</a:t>
            </a:fld>
            <a:endParaRPr lang="en-US"/>
          </a:p>
        </p:txBody>
      </p:sp>
    </p:spTree>
    <p:extLst>
      <p:ext uri="{BB962C8B-B14F-4D97-AF65-F5344CB8AC3E}">
        <p14:creationId xmlns:p14="http://schemas.microsoft.com/office/powerpoint/2010/main" val="145265509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cid:d013c91f-67b4-4422-865a-8db7e7a53cfd"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dvagov.sharepoint.com/sites/VHAOPCC/WH-Implementation/SitePages/WH_Integration_MH_PC.aspx"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pn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0.sv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va.gov/PAINMANAGEMENT/Research/Tools-Assessment-Recruitment.asp"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Taryn.DeSioGarber@IMConsortium.org" TargetMode="External"/><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hyperlink" Target="http://nccih.nih.gov/about/nccih-strategic-plan-2021-2025"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journals.lww.com/lww-medicalcare/toc/2024/1200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8BB84-0780-DE4B-BC7E-3FE891B15FD7}"/>
              </a:ext>
            </a:extLst>
          </p:cNvPr>
          <p:cNvSpPr>
            <a:spLocks noGrp="1"/>
          </p:cNvSpPr>
          <p:nvPr>
            <p:ph type="body" sz="quarter" idx="11"/>
          </p:nvPr>
        </p:nvSpPr>
        <p:spPr>
          <a:xfrm>
            <a:off x="2452429" y="2082383"/>
            <a:ext cx="6794809" cy="1826759"/>
          </a:xfrm>
        </p:spPr>
        <p:txBody>
          <a:bodyPr/>
          <a:lstStyle/>
          <a:p>
            <a:r>
              <a:rPr lang="en-US" sz="2800" dirty="0">
                <a:latin typeface="Gibson" pitchFamily="50" charset="0"/>
                <a:ea typeface="Gibson" pitchFamily="50" charset="0"/>
              </a:rPr>
              <a:t>Navigating the Path</a:t>
            </a:r>
            <a:r>
              <a:rPr lang="en-US" sz="2800" dirty="0">
                <a:latin typeface="Gibson Thin" pitchFamily="50" charset="0"/>
                <a:ea typeface="Gibson Thin" pitchFamily="50" charset="0"/>
              </a:rPr>
              <a:t>: </a:t>
            </a:r>
          </a:p>
          <a:p>
            <a:r>
              <a:rPr lang="en-US" sz="2800" b="0" dirty="0">
                <a:latin typeface="Gibson Thin" pitchFamily="50" charset="0"/>
                <a:ea typeface="Gibson Thin" pitchFamily="50" charset="0"/>
              </a:rPr>
              <a:t>Developing a Whole Health Comprehensive Pain Care Measurement Framework</a:t>
            </a:r>
          </a:p>
        </p:txBody>
      </p:sp>
      <p:sp>
        <p:nvSpPr>
          <p:cNvPr id="3" name="Text Placeholder 2">
            <a:extLst>
              <a:ext uri="{FF2B5EF4-FFF2-40B4-BE49-F238E27FC236}">
                <a16:creationId xmlns:a16="http://schemas.microsoft.com/office/drawing/2014/main" id="{107228DD-D3E4-C44E-A0D7-55831D8D4047}"/>
              </a:ext>
            </a:extLst>
          </p:cNvPr>
          <p:cNvSpPr>
            <a:spLocks noGrp="1"/>
          </p:cNvSpPr>
          <p:nvPr>
            <p:ph type="body" sz="quarter" idx="18"/>
          </p:nvPr>
        </p:nvSpPr>
        <p:spPr>
          <a:xfrm>
            <a:off x="7188819" y="4352625"/>
            <a:ext cx="1747024" cy="202855"/>
          </a:xfrm>
        </p:spPr>
        <p:txBody>
          <a:bodyPr>
            <a:noAutofit/>
          </a:bodyPr>
          <a:lstStyle/>
          <a:p>
            <a:pPr algn="r"/>
            <a:r>
              <a:rPr lang="en-US" dirty="0"/>
              <a:t>Thursday, March 6, 2025</a:t>
            </a:r>
          </a:p>
          <a:p>
            <a:pPr algn="r"/>
            <a:r>
              <a:rPr lang="en-US" dirty="0"/>
              <a:t>2:00-3:30PM PT</a:t>
            </a:r>
          </a:p>
        </p:txBody>
      </p:sp>
      <p:pic>
        <p:nvPicPr>
          <p:cNvPr id="7" name="Picture 6" descr="A black background with white text&#10;&#10;Description automatically generated">
            <a:extLst>
              <a:ext uri="{FF2B5EF4-FFF2-40B4-BE49-F238E27FC236}">
                <a16:creationId xmlns:a16="http://schemas.microsoft.com/office/drawing/2014/main" id="{4FBCD369-CB42-0414-B226-1F6324E28EED}"/>
              </a:ext>
            </a:extLst>
          </p:cNvPr>
          <p:cNvPicPr>
            <a:picLocks noChangeAspect="1"/>
          </p:cNvPicPr>
          <p:nvPr/>
        </p:nvPicPr>
        <p:blipFill>
          <a:blip r:embed="rId3"/>
          <a:stretch>
            <a:fillRect/>
          </a:stretch>
        </p:blipFill>
        <p:spPr>
          <a:xfrm>
            <a:off x="6860200" y="177592"/>
            <a:ext cx="2075643" cy="747546"/>
          </a:xfrm>
          <a:prstGeom prst="rect">
            <a:avLst/>
          </a:prstGeom>
        </p:spPr>
      </p:pic>
      <p:pic>
        <p:nvPicPr>
          <p:cNvPr id="4" name="Content Placeholder 4" descr="Logo, company name&#10;&#10;Description automatically generated">
            <a:extLst>
              <a:ext uri="{FF2B5EF4-FFF2-40B4-BE49-F238E27FC236}">
                <a16:creationId xmlns:a16="http://schemas.microsoft.com/office/drawing/2014/main" id="{10F1C54B-0B0A-A95A-D03C-61C520CAEEB6}"/>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30000" y="2600716"/>
            <a:ext cx="1564425" cy="1564425"/>
          </a:xfrm>
          <a:prstGeom prst="rect">
            <a:avLst/>
          </a:prstGeom>
        </p:spPr>
      </p:pic>
      <p:sp>
        <p:nvSpPr>
          <p:cNvPr id="8" name="Rectangle 2">
            <a:extLst>
              <a:ext uri="{FF2B5EF4-FFF2-40B4-BE49-F238E27FC236}">
                <a16:creationId xmlns:a16="http://schemas.microsoft.com/office/drawing/2014/main" id="{315819F1-B29E-22AA-A20E-A1D5FD3743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image_1">
            <a:extLst>
              <a:ext uri="{FF2B5EF4-FFF2-40B4-BE49-F238E27FC236}">
                <a16:creationId xmlns:a16="http://schemas.microsoft.com/office/drawing/2014/main" id="{C02D8E34-C5CE-9482-F85F-4A93DA97F4FA}"/>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50701" y="2033424"/>
            <a:ext cx="1323022" cy="2646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DC09122B-1389-ED9F-D633-5CE09EA8D257}"/>
              </a:ext>
            </a:extLst>
          </p:cNvPr>
          <p:cNvSpPr>
            <a:spLocks noChangeArrowheads="1"/>
          </p:cNvSpPr>
          <p:nvPr/>
        </p:nvSpPr>
        <p:spPr bwMode="auto">
          <a:xfrm>
            <a:off x="-208157" y="925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image_2">
            <a:extLst>
              <a:ext uri="{FF2B5EF4-FFF2-40B4-BE49-F238E27FC236}">
                <a16:creationId xmlns:a16="http://schemas.microsoft.com/office/drawing/2014/main" id="{3C7AC2B3-9044-2E6A-C4CC-ABC76AA86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701" y="2474993"/>
            <a:ext cx="1323022" cy="39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665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422E276-722D-C374-6139-BC06E546144F}"/>
              </a:ext>
            </a:extLst>
          </p:cNvPr>
          <p:cNvPicPr>
            <a:picLocks noGrp="1" noChangeAspect="1"/>
          </p:cNvPicPr>
          <p:nvPr>
            <p:ph idx="1"/>
          </p:nvPr>
        </p:nvPicPr>
        <p:blipFill>
          <a:blip r:embed="rId2"/>
          <a:stretch>
            <a:fillRect/>
          </a:stretch>
        </p:blipFill>
        <p:spPr>
          <a:xfrm>
            <a:off x="398989" y="1404162"/>
            <a:ext cx="7384288" cy="3528959"/>
          </a:xfrm>
        </p:spPr>
      </p:pic>
      <p:sp>
        <p:nvSpPr>
          <p:cNvPr id="3" name="Title 2">
            <a:extLst>
              <a:ext uri="{FF2B5EF4-FFF2-40B4-BE49-F238E27FC236}">
                <a16:creationId xmlns:a16="http://schemas.microsoft.com/office/drawing/2014/main" id="{719DAF3A-811E-A34E-23C1-41E7387F8CE8}"/>
              </a:ext>
            </a:extLst>
          </p:cNvPr>
          <p:cNvSpPr>
            <a:spLocks noGrp="1"/>
          </p:cNvSpPr>
          <p:nvPr>
            <p:ph type="title"/>
          </p:nvPr>
        </p:nvSpPr>
        <p:spPr>
          <a:xfrm>
            <a:off x="398989" y="93567"/>
            <a:ext cx="8477381"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Whole Person Research and Coordination Center </a:t>
            </a:r>
          </a:p>
        </p:txBody>
      </p:sp>
      <p:pic>
        <p:nvPicPr>
          <p:cNvPr id="8" name="Picture 7">
            <a:extLst>
              <a:ext uri="{FF2B5EF4-FFF2-40B4-BE49-F238E27FC236}">
                <a16:creationId xmlns:a16="http://schemas.microsoft.com/office/drawing/2014/main" id="{9F8E8694-FB6A-C126-99A5-0FD801F04ECB}"/>
              </a:ext>
            </a:extLst>
          </p:cNvPr>
          <p:cNvPicPr>
            <a:picLocks noChangeAspect="1"/>
          </p:cNvPicPr>
          <p:nvPr/>
        </p:nvPicPr>
        <p:blipFill>
          <a:blip r:embed="rId3"/>
          <a:stretch>
            <a:fillRect/>
          </a:stretch>
        </p:blipFill>
        <p:spPr>
          <a:xfrm>
            <a:off x="2951356" y="1071967"/>
            <a:ext cx="4315949" cy="407127"/>
          </a:xfrm>
          <a:prstGeom prst="rect">
            <a:avLst/>
          </a:prstGeom>
        </p:spPr>
      </p:pic>
    </p:spTree>
    <p:extLst>
      <p:ext uri="{BB962C8B-B14F-4D97-AF65-F5344CB8AC3E}">
        <p14:creationId xmlns:p14="http://schemas.microsoft.com/office/powerpoint/2010/main" val="367793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CCE7B03-C29B-3131-4B30-46F86A1CE440}"/>
              </a:ext>
            </a:extLst>
          </p:cNvPr>
          <p:cNvPicPr>
            <a:picLocks noGrp="1" noChangeAspect="1"/>
          </p:cNvPicPr>
          <p:nvPr>
            <p:ph idx="1"/>
          </p:nvPr>
        </p:nvPicPr>
        <p:blipFill>
          <a:blip r:embed="rId2"/>
          <a:stretch>
            <a:fillRect/>
          </a:stretch>
        </p:blipFill>
        <p:spPr>
          <a:xfrm>
            <a:off x="254000" y="1624496"/>
            <a:ext cx="7024577" cy="3519004"/>
          </a:xfrm>
        </p:spPr>
      </p:pic>
      <p:sp>
        <p:nvSpPr>
          <p:cNvPr id="3" name="Title 2">
            <a:extLst>
              <a:ext uri="{FF2B5EF4-FFF2-40B4-BE49-F238E27FC236}">
                <a16:creationId xmlns:a16="http://schemas.microsoft.com/office/drawing/2014/main" id="{6E73FE72-FD7A-8773-9D55-1C6D0F6AD9D2}"/>
              </a:ext>
            </a:extLst>
          </p:cNvPr>
          <p:cNvSpPr>
            <a:spLocks noGrp="1"/>
          </p:cNvSpPr>
          <p:nvPr>
            <p:ph type="title"/>
          </p:nvPr>
        </p:nvSpPr>
        <p:spPr>
          <a:xfrm>
            <a:off x="254000" y="231880"/>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NCCIH Whole Person Index </a:t>
            </a:r>
          </a:p>
        </p:txBody>
      </p:sp>
    </p:spTree>
    <p:extLst>
      <p:ext uri="{BB962C8B-B14F-4D97-AF65-F5344CB8AC3E}">
        <p14:creationId xmlns:p14="http://schemas.microsoft.com/office/powerpoint/2010/main" val="390159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96D553-042D-4142-8FBD-C2B915438C7F}"/>
              </a:ext>
            </a:extLst>
          </p:cNvPr>
          <p:cNvPicPr>
            <a:picLocks noGrp="1" noChangeAspect="1"/>
          </p:cNvPicPr>
          <p:nvPr>
            <p:ph idx="1"/>
          </p:nvPr>
        </p:nvPicPr>
        <p:blipFill>
          <a:blip r:embed="rId3"/>
          <a:stretch>
            <a:fillRect/>
          </a:stretch>
        </p:blipFill>
        <p:spPr>
          <a:xfrm>
            <a:off x="1706525" y="1155352"/>
            <a:ext cx="5800794" cy="3453863"/>
          </a:xfrm>
          <a:prstGeom prst="rect">
            <a:avLst/>
          </a:prstGeom>
        </p:spPr>
      </p:pic>
      <p:sp>
        <p:nvSpPr>
          <p:cNvPr id="6" name="Text Placeholder 5">
            <a:extLst>
              <a:ext uri="{FF2B5EF4-FFF2-40B4-BE49-F238E27FC236}">
                <a16:creationId xmlns:a16="http://schemas.microsoft.com/office/drawing/2014/main" id="{438F0F78-4FAB-4DB2-8BB8-20625F5ACE4E}"/>
              </a:ext>
            </a:extLst>
          </p:cNvPr>
          <p:cNvSpPr>
            <a:spLocks noGrp="1"/>
          </p:cNvSpPr>
          <p:nvPr>
            <p:ph type="body" sz="quarter" idx="14"/>
          </p:nvPr>
        </p:nvSpPr>
        <p:spPr/>
        <p:txBody>
          <a:bodyPr>
            <a:normAutofit lnSpcReduction="10000"/>
          </a:bodyPr>
          <a:lstStyle/>
          <a:p>
            <a:pPr algn="ctr"/>
            <a:r>
              <a:rPr lang="en-US" sz="2700" b="1" dirty="0">
                <a:solidFill>
                  <a:schemeClr val="bg2"/>
                </a:solidFill>
              </a:rPr>
              <a:t>What is the HEART of Whole Health/Well-Being?</a:t>
            </a:r>
          </a:p>
        </p:txBody>
      </p:sp>
      <p:sp>
        <p:nvSpPr>
          <p:cNvPr id="3" name="Title 2">
            <a:extLst>
              <a:ext uri="{FF2B5EF4-FFF2-40B4-BE49-F238E27FC236}">
                <a16:creationId xmlns:a16="http://schemas.microsoft.com/office/drawing/2014/main" id="{811945E7-CC12-4EC7-BECC-A435C4ED43D5}"/>
              </a:ext>
            </a:extLst>
          </p:cNvPr>
          <p:cNvSpPr>
            <a:spLocks noGrp="1"/>
          </p:cNvSpPr>
          <p:nvPr>
            <p:ph type="title" idx="4294967295"/>
          </p:nvPr>
        </p:nvSpPr>
        <p:spPr>
          <a:xfrm>
            <a:off x="0" y="0"/>
            <a:ext cx="0" cy="0"/>
          </a:xfrm>
        </p:spPr>
        <p:txBody>
          <a:bodyPr>
            <a:normAutofit fontScale="90000"/>
          </a:bodyPr>
          <a:lstStyle/>
          <a:p>
            <a:pPr algn="ctr"/>
            <a:r>
              <a:rPr lang="en-US" dirty="0">
                <a:solidFill>
                  <a:schemeClr val="bg1"/>
                </a:solidFill>
              </a:rPr>
              <a:t>	</a:t>
            </a:r>
          </a:p>
        </p:txBody>
      </p:sp>
    </p:spTree>
    <p:extLst>
      <p:ext uri="{BB962C8B-B14F-4D97-AF65-F5344CB8AC3E}">
        <p14:creationId xmlns:p14="http://schemas.microsoft.com/office/powerpoint/2010/main" val="84100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E66FF78-8B5D-7B9A-8E42-8BA8115878D8}"/>
              </a:ext>
            </a:extLst>
          </p:cNvPr>
          <p:cNvSpPr>
            <a:spLocks noGrp="1"/>
          </p:cNvSpPr>
          <p:nvPr>
            <p:ph idx="1"/>
          </p:nvPr>
        </p:nvSpPr>
        <p:spPr/>
        <p:txBody>
          <a:bodyPr vert="horz" lIns="68580" tIns="34290" rIns="68580" bIns="34290" rtlCol="0" anchor="t" anchorCtr="0">
            <a:normAutofit fontScale="25000" lnSpcReduction="20000"/>
          </a:bodyPr>
          <a:lstStyle/>
          <a:p>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marL="342900" indent="-342900">
              <a:buFont typeface="Arial" panose="020B0604020202020204" pitchFamily="34" charset="0"/>
              <a:buChar char="•"/>
            </a:pPr>
            <a:endParaRPr lang="en-US" sz="1350" dirty="0">
              <a:solidFill>
                <a:srgbClr val="003F72"/>
              </a:solidFill>
              <a:cs typeface="Calibri" panose="020F0502020204030204"/>
            </a:endParaRPr>
          </a:p>
          <a:p>
            <a:pPr algn="ctr"/>
            <a:r>
              <a:rPr lang="en-US" sz="1350" dirty="0">
                <a:solidFill>
                  <a:srgbClr val="003F72"/>
                </a:solidFill>
                <a:cs typeface="Calibri" panose="020F0502020204030204"/>
              </a:rPr>
              <a:t>!</a:t>
            </a:r>
            <a:endParaRPr lang="en-US" dirty="0"/>
          </a:p>
          <a:p>
            <a:pPr algn="ctr"/>
            <a:endParaRPr lang="en-US" sz="1350" dirty="0">
              <a:solidFill>
                <a:srgbClr val="003F72"/>
              </a:solidFill>
              <a:cs typeface="Calibri"/>
              <a:hlinkClick r:id="" action="ppaction://noaction"/>
            </a:endParaRPr>
          </a:p>
          <a:p>
            <a:pPr algn="ctr"/>
            <a:r>
              <a:rPr lang="en-US" sz="1350" dirty="0">
                <a:solidFill>
                  <a:srgbClr val="003F72"/>
                </a:solidFill>
                <a:cs typeface="Calibri"/>
                <a:hlinkClick r:id="" action="ppaction://noaction"/>
              </a:rPr>
              <a:t>Well-Being Signs SharePoint </a:t>
            </a:r>
            <a:endParaRPr lang="en-US" sz="1350" dirty="0">
              <a:solidFill>
                <a:srgbClr val="003F72"/>
              </a:solidFill>
              <a:cs typeface="Calibri"/>
            </a:endParaRPr>
          </a:p>
        </p:txBody>
      </p:sp>
      <p:sp>
        <p:nvSpPr>
          <p:cNvPr id="2" name="Title 1">
            <a:extLst>
              <a:ext uri="{FF2B5EF4-FFF2-40B4-BE49-F238E27FC236}">
                <a16:creationId xmlns:a16="http://schemas.microsoft.com/office/drawing/2014/main" id="{695DA675-DCDB-4F49-8E69-B0D9F9F59CA5}"/>
              </a:ext>
            </a:extLst>
          </p:cNvPr>
          <p:cNvSpPr>
            <a:spLocks noGrp="1"/>
          </p:cNvSpPr>
          <p:nvPr>
            <p:ph type="title" idx="4294967295"/>
          </p:nvPr>
        </p:nvSpPr>
        <p:spPr>
          <a:xfrm>
            <a:off x="0" y="189310"/>
            <a:ext cx="7886700" cy="311944"/>
          </a:xfrm>
        </p:spPr>
        <p:txBody>
          <a:bodyPr vert="horz" wrap="square" lIns="68580" tIns="34290" rIns="68580" bIns="34290" rtlCol="0" anchor="t" anchorCtr="0">
            <a:normAutofit fontScale="90000"/>
          </a:bodyPr>
          <a:lstStyle/>
          <a:p>
            <a:pPr algn="ctr"/>
            <a:r>
              <a:rPr lang="en-US" dirty="0">
                <a:solidFill>
                  <a:schemeClr val="bg2"/>
                </a:solidFill>
                <a:latin typeface="Calibri"/>
                <a:cs typeface="Calibri"/>
              </a:rPr>
              <a:t>Well-Being Signs</a:t>
            </a:r>
          </a:p>
        </p:txBody>
      </p:sp>
      <p:sp>
        <p:nvSpPr>
          <p:cNvPr id="4" name="Rectangle 3">
            <a:hlinkClick r:id="rId3"/>
            <a:extLst>
              <a:ext uri="{FF2B5EF4-FFF2-40B4-BE49-F238E27FC236}">
                <a16:creationId xmlns:a16="http://schemas.microsoft.com/office/drawing/2014/main" id="{0C14B9DF-B6EF-503F-C2BD-3E69D25206A3}"/>
              </a:ext>
            </a:extLst>
          </p:cNvPr>
          <p:cNvSpPr/>
          <p:nvPr/>
        </p:nvSpPr>
        <p:spPr>
          <a:xfrm>
            <a:off x="7764236" y="4774813"/>
            <a:ext cx="1110343" cy="156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6" name="Picture 5">
            <a:extLst>
              <a:ext uri="{FF2B5EF4-FFF2-40B4-BE49-F238E27FC236}">
                <a16:creationId xmlns:a16="http://schemas.microsoft.com/office/drawing/2014/main" id="{385BAEBE-E5A0-D0A7-1758-E3B05CE774CF}"/>
              </a:ext>
            </a:extLst>
          </p:cNvPr>
          <p:cNvPicPr>
            <a:picLocks noChangeAspect="1"/>
          </p:cNvPicPr>
          <p:nvPr/>
        </p:nvPicPr>
        <p:blipFill>
          <a:blip r:embed="rId4"/>
          <a:stretch>
            <a:fillRect/>
          </a:stretch>
        </p:blipFill>
        <p:spPr>
          <a:xfrm>
            <a:off x="1335881" y="1190708"/>
            <a:ext cx="6472238" cy="3371850"/>
          </a:xfrm>
          <a:prstGeom prst="rect">
            <a:avLst/>
          </a:prstGeom>
        </p:spPr>
      </p:pic>
    </p:spTree>
    <p:extLst>
      <p:ext uri="{BB962C8B-B14F-4D97-AF65-F5344CB8AC3E}">
        <p14:creationId xmlns:p14="http://schemas.microsoft.com/office/powerpoint/2010/main" val="318600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75018B1-5EDB-DCF9-DDB0-04A77BAD7C51}"/>
              </a:ext>
            </a:extLst>
          </p:cNvPr>
          <p:cNvPicPr>
            <a:picLocks noGrp="1" noChangeAspect="1"/>
          </p:cNvPicPr>
          <p:nvPr>
            <p:ph idx="1"/>
          </p:nvPr>
        </p:nvPicPr>
        <p:blipFill>
          <a:blip r:embed="rId2"/>
          <a:stretch>
            <a:fillRect/>
          </a:stretch>
        </p:blipFill>
        <p:spPr>
          <a:xfrm>
            <a:off x="0" y="0"/>
            <a:ext cx="9065563" cy="4387516"/>
          </a:xfrm>
        </p:spPr>
      </p:pic>
    </p:spTree>
    <p:extLst>
      <p:ext uri="{BB962C8B-B14F-4D97-AF65-F5344CB8AC3E}">
        <p14:creationId xmlns:p14="http://schemas.microsoft.com/office/powerpoint/2010/main" val="62883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4CAD7E3-8F6D-76F8-DEAD-FD35DFE6490C}"/>
              </a:ext>
            </a:extLst>
          </p:cNvPr>
          <p:cNvPicPr>
            <a:picLocks noGrp="1" noChangeAspect="1"/>
          </p:cNvPicPr>
          <p:nvPr>
            <p:ph idx="1"/>
          </p:nvPr>
        </p:nvPicPr>
        <p:blipFill>
          <a:blip r:embed="rId3"/>
          <a:stretch>
            <a:fillRect/>
          </a:stretch>
        </p:blipFill>
        <p:spPr>
          <a:xfrm>
            <a:off x="0" y="0"/>
            <a:ext cx="9108690" cy="3962400"/>
          </a:xfrm>
        </p:spPr>
      </p:pic>
    </p:spTree>
    <p:extLst>
      <p:ext uri="{BB962C8B-B14F-4D97-AF65-F5344CB8AC3E}">
        <p14:creationId xmlns:p14="http://schemas.microsoft.com/office/powerpoint/2010/main" val="1042167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20D556-9640-38E9-F1F8-C87B6FFFB154}"/>
              </a:ext>
            </a:extLst>
          </p:cNvPr>
          <p:cNvSpPr>
            <a:spLocks noGrp="1"/>
          </p:cNvSpPr>
          <p:nvPr>
            <p:ph type="body" sz="quarter" idx="11"/>
          </p:nvPr>
        </p:nvSpPr>
        <p:spPr/>
        <p:txBody>
          <a:bodyPr/>
          <a:lstStyle/>
          <a:p>
            <a:r>
              <a:rPr lang="en-US" dirty="0"/>
              <a:t>Overview of Purpose and Process</a:t>
            </a:r>
          </a:p>
        </p:txBody>
      </p:sp>
    </p:spTree>
    <p:extLst>
      <p:ext uri="{BB962C8B-B14F-4D97-AF65-F5344CB8AC3E}">
        <p14:creationId xmlns:p14="http://schemas.microsoft.com/office/powerpoint/2010/main" val="366982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AE4826-4F2E-2D13-9B3F-7C6DF27377FE}"/>
              </a:ext>
            </a:extLst>
          </p:cNvPr>
          <p:cNvSpPr>
            <a:spLocks noGrp="1"/>
          </p:cNvSpPr>
          <p:nvPr>
            <p:ph type="title"/>
          </p:nvPr>
        </p:nvSpPr>
        <p:spPr>
          <a:xfrm>
            <a:off x="259616" y="265355"/>
            <a:ext cx="7772421"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WHITS Focus:</a:t>
            </a:r>
          </a:p>
        </p:txBody>
      </p:sp>
      <p:sp>
        <p:nvSpPr>
          <p:cNvPr id="4" name="Content Placeholder 3">
            <a:extLst>
              <a:ext uri="{FF2B5EF4-FFF2-40B4-BE49-F238E27FC236}">
                <a16:creationId xmlns:a16="http://schemas.microsoft.com/office/drawing/2014/main" id="{D7B34BB3-E272-1DC7-0EAA-F4DE236E1266}"/>
              </a:ext>
            </a:extLst>
          </p:cNvPr>
          <p:cNvSpPr>
            <a:spLocks noGrp="1"/>
          </p:cNvSpPr>
          <p:nvPr>
            <p:ph idx="1"/>
          </p:nvPr>
        </p:nvSpPr>
        <p:spPr>
          <a:xfrm>
            <a:off x="2984036" y="1159726"/>
            <a:ext cx="6159963" cy="3516351"/>
          </a:xfrm>
        </p:spPr>
        <p:txBody>
          <a:bodyPr>
            <a:noAutofit/>
          </a:bodyPr>
          <a:lstStyle/>
          <a:p>
            <a:pPr algn="ctr"/>
            <a:r>
              <a:rPr lang="en-US" b="1" dirty="0">
                <a:solidFill>
                  <a:schemeClr val="accent1"/>
                </a:solidFill>
                <a:latin typeface="Gibson Thin" pitchFamily="50" charset="0"/>
                <a:ea typeface="Gibson Thin" pitchFamily="50" charset="0"/>
              </a:rPr>
              <a:t>Current Focused:</a:t>
            </a:r>
          </a:p>
          <a:p>
            <a:pPr marL="457200" indent="-457200">
              <a:buFont typeface="Arial" panose="020B0604020202020204" pitchFamily="34" charset="0"/>
              <a:buChar char="•"/>
            </a:pPr>
            <a:r>
              <a:rPr lang="en-US" sz="2400" dirty="0">
                <a:latin typeface="Gibson Thin" pitchFamily="50" charset="0"/>
                <a:ea typeface="Gibson Thin" pitchFamily="50" charset="0"/>
              </a:rPr>
              <a:t>Building and engaging a broader community</a:t>
            </a:r>
          </a:p>
          <a:p>
            <a:pPr marL="457200" indent="-457200">
              <a:buFont typeface="Arial" panose="020B0604020202020204" pitchFamily="34" charset="0"/>
              <a:buChar char="•"/>
            </a:pPr>
            <a:r>
              <a:rPr lang="en-US" sz="2400" dirty="0">
                <a:latin typeface="Gibson Thin" pitchFamily="50" charset="0"/>
                <a:ea typeface="Gibson Thin" pitchFamily="50" charset="0"/>
              </a:rPr>
              <a:t>Creating shared learning experiences.</a:t>
            </a:r>
          </a:p>
          <a:p>
            <a:pPr marL="457200" indent="-457200">
              <a:buFont typeface="Arial" panose="020B0604020202020204" pitchFamily="34" charset="0"/>
              <a:buChar char="•"/>
            </a:pPr>
            <a:r>
              <a:rPr lang="en-US" sz="2400" dirty="0">
                <a:latin typeface="Gibson Thin" pitchFamily="50" charset="0"/>
                <a:ea typeface="Gibson Thin" pitchFamily="50" charset="0"/>
              </a:rPr>
              <a:t>Scaling and spreading lessons from partners and early adopters . </a:t>
            </a:r>
          </a:p>
          <a:p>
            <a:pPr algn="ctr"/>
            <a:endParaRPr lang="en-US" dirty="0"/>
          </a:p>
        </p:txBody>
      </p:sp>
      <p:pic>
        <p:nvPicPr>
          <p:cNvPr id="2050" name="Picture 2">
            <a:extLst>
              <a:ext uri="{FF2B5EF4-FFF2-40B4-BE49-F238E27FC236}">
                <a16:creationId xmlns:a16="http://schemas.microsoft.com/office/drawing/2014/main" id="{2BB5594F-CC48-BAFD-F572-0AA4ED1FD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16" y="2332723"/>
            <a:ext cx="2424112" cy="47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40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5225F3-9AF5-B186-D5BE-5162EDAF5B8B}"/>
              </a:ext>
            </a:extLst>
          </p:cNvPr>
          <p:cNvSpPr txBox="1"/>
          <p:nvPr/>
        </p:nvSpPr>
        <p:spPr>
          <a:xfrm>
            <a:off x="431791" y="193012"/>
            <a:ext cx="5241672" cy="646331"/>
          </a:xfrm>
          <a:prstGeom prst="rect">
            <a:avLst/>
          </a:prstGeom>
          <a:noFill/>
        </p:spPr>
        <p:txBody>
          <a:bodyPr wrap="square" rtlCol="0">
            <a:spAutoFit/>
          </a:bodyPr>
          <a:lstStyle/>
          <a:p>
            <a:r>
              <a:rPr lang="en-US" sz="3600" b="1" dirty="0">
                <a:solidFill>
                  <a:srgbClr val="5874A9"/>
                </a:solidFill>
                <a:latin typeface="Gibson" pitchFamily="50" charset="0"/>
                <a:ea typeface="Gibson" pitchFamily="50" charset="0"/>
                <a:cs typeface="Arial" panose="020B0604020202020204" pitchFamily="34" charset="0"/>
              </a:rPr>
              <a:t>WHITS STRATEGIES</a:t>
            </a:r>
          </a:p>
        </p:txBody>
      </p:sp>
      <p:grpSp>
        <p:nvGrpSpPr>
          <p:cNvPr id="9" name="Group 8">
            <a:extLst>
              <a:ext uri="{FF2B5EF4-FFF2-40B4-BE49-F238E27FC236}">
                <a16:creationId xmlns:a16="http://schemas.microsoft.com/office/drawing/2014/main" id="{56473A1F-47E2-39B8-BB34-75CAF0AEDC79}"/>
              </a:ext>
            </a:extLst>
          </p:cNvPr>
          <p:cNvGrpSpPr/>
          <p:nvPr/>
        </p:nvGrpSpPr>
        <p:grpSpPr>
          <a:xfrm>
            <a:off x="-285391" y="1727729"/>
            <a:ext cx="999875" cy="378524"/>
            <a:chOff x="4666082" y="2019416"/>
            <a:chExt cx="1333167" cy="504699"/>
          </a:xfrm>
        </p:grpSpPr>
        <p:sp>
          <p:nvSpPr>
            <p:cNvPr id="10" name="Object 4">
              <a:extLst>
                <a:ext uri="{FF2B5EF4-FFF2-40B4-BE49-F238E27FC236}">
                  <a16:creationId xmlns:a16="http://schemas.microsoft.com/office/drawing/2014/main" id="{F286B500-93EB-0A4B-3038-FC7B5B823325}"/>
                </a:ext>
              </a:extLst>
            </p:cNvPr>
            <p:cNvSpPr/>
            <p:nvPr/>
          </p:nvSpPr>
          <p:spPr>
            <a:xfrm>
              <a:off x="4666082" y="2019416"/>
              <a:ext cx="1333167" cy="504699"/>
            </a:xfrm>
            <a:prstGeom prst="rect">
              <a:avLst/>
            </a:prstGeom>
            <a:noFill/>
          </p:spPr>
          <p:txBody>
            <a:bodyPr wrap="square" lIns="0" tIns="0" rIns="0" bIns="0" rtlCol="0" anchor="ctr"/>
            <a:lstStyle/>
            <a:p>
              <a:pPr algn="ctr">
                <a:spcAft>
                  <a:spcPts val="450"/>
                </a:spcAft>
              </a:pPr>
              <a:r>
                <a:rPr lang="en-US" sz="1575" dirty="0">
                  <a:solidFill>
                    <a:srgbClr val="8695A3"/>
                  </a:solidFill>
                  <a:latin typeface="Source Sans Pro" pitchFamily="34" charset="0"/>
                  <a:ea typeface="Source Sans Pro" pitchFamily="34" charset="-122"/>
                  <a:cs typeface="Source Sans Pro" pitchFamily="34" charset="-120"/>
                </a:rPr>
                <a:t>1</a:t>
              </a:r>
              <a:endParaRPr lang="en-US" sz="1350" dirty="0">
                <a:solidFill>
                  <a:srgbClr val="8695A3"/>
                </a:solidFill>
              </a:endParaRPr>
            </a:p>
          </p:txBody>
        </p:sp>
        <p:sp>
          <p:nvSpPr>
            <p:cNvPr id="11" name="Object 5">
              <a:extLst>
                <a:ext uri="{FF2B5EF4-FFF2-40B4-BE49-F238E27FC236}">
                  <a16:creationId xmlns:a16="http://schemas.microsoft.com/office/drawing/2014/main" id="{091D7577-C726-DCBA-5061-ED0B7B24CE80}"/>
                </a:ext>
              </a:extLst>
            </p:cNvPr>
            <p:cNvSpPr/>
            <p:nvPr/>
          </p:nvSpPr>
          <p:spPr>
            <a:xfrm>
              <a:off x="5094601" y="2047984"/>
              <a:ext cx="476131" cy="476131"/>
            </a:xfrm>
            <a:prstGeom prst="ellipse">
              <a:avLst/>
            </a:prstGeom>
            <a:noFill/>
            <a:ln w="25400">
              <a:solidFill>
                <a:srgbClr val="424C5A"/>
              </a:solidFill>
              <a:prstDash val="solid"/>
              <a:miter lim="800000"/>
            </a:ln>
          </p:spPr>
          <p:txBody>
            <a:bodyPr/>
            <a:lstStyle/>
            <a:p>
              <a:endParaRPr lang="en-US" dirty="0"/>
            </a:p>
          </p:txBody>
        </p:sp>
      </p:grpSp>
      <p:sp>
        <p:nvSpPr>
          <p:cNvPr id="12" name="Object 6">
            <a:extLst>
              <a:ext uri="{FF2B5EF4-FFF2-40B4-BE49-F238E27FC236}">
                <a16:creationId xmlns:a16="http://schemas.microsoft.com/office/drawing/2014/main" id="{156707E7-C899-2F94-EFDC-0DC5391EB620}"/>
              </a:ext>
            </a:extLst>
          </p:cNvPr>
          <p:cNvSpPr/>
          <p:nvPr/>
        </p:nvSpPr>
        <p:spPr>
          <a:xfrm>
            <a:off x="535936" y="1785265"/>
            <a:ext cx="2998819" cy="824917"/>
          </a:xfrm>
          <a:prstGeom prst="rect">
            <a:avLst/>
          </a:prstGeom>
          <a:noFill/>
        </p:spPr>
        <p:txBody>
          <a:bodyPr wrap="square" lIns="0" tIns="0" rIns="0" bIns="0" rtlCol="0" anchor="t"/>
          <a:lstStyle/>
          <a:p>
            <a:pPr>
              <a:lnSpc>
                <a:spcPts val="1520"/>
              </a:lnSpc>
              <a:spcAft>
                <a:spcPts val="450"/>
              </a:spcAft>
            </a:pPr>
            <a:r>
              <a:rPr lang="en-US" sz="1600" b="1" kern="1500" dirty="0">
                <a:solidFill>
                  <a:srgbClr val="242423"/>
                </a:solidFill>
                <a:latin typeface="Gibson VF Thin" pitchFamily="2" charset="0"/>
                <a:ea typeface="Gibson VF Thin" pitchFamily="2" charset="0"/>
                <a:cs typeface="Arial" panose="020B0604020202020204" pitchFamily="34" charset="0"/>
              </a:rPr>
              <a:t>Increase </a:t>
            </a:r>
            <a:r>
              <a:rPr lang="en-US" sz="1600" b="1" u="sng" kern="1500" dirty="0">
                <a:solidFill>
                  <a:srgbClr val="242423"/>
                </a:solidFill>
                <a:latin typeface="Gibson VF Thin" pitchFamily="2" charset="0"/>
                <a:ea typeface="Gibson VF Thin" pitchFamily="2" charset="0"/>
                <a:cs typeface="Arial" panose="020B0604020202020204" pitchFamily="34" charset="0"/>
              </a:rPr>
              <a:t>access</a:t>
            </a:r>
            <a:br>
              <a:rPr lang="en-US" sz="1600" b="1" kern="1500" dirty="0">
                <a:solidFill>
                  <a:srgbClr val="242423"/>
                </a:solidFill>
                <a:latin typeface="Gibson VF Thin" pitchFamily="2" charset="0"/>
                <a:ea typeface="Gibson VF Thin" pitchFamily="2" charset="0"/>
                <a:cs typeface="Arial" panose="020B0604020202020204" pitchFamily="34" charset="0"/>
              </a:rPr>
            </a:br>
            <a:r>
              <a:rPr lang="en-US" sz="1600" b="1" kern="1500" dirty="0">
                <a:solidFill>
                  <a:srgbClr val="242423"/>
                </a:solidFill>
                <a:latin typeface="Gibson VF Thin" pitchFamily="2" charset="0"/>
                <a:ea typeface="Gibson VF Thin" pitchFamily="2" charset="0"/>
                <a:cs typeface="Arial" panose="020B0604020202020204" pitchFamily="34" charset="0"/>
              </a:rPr>
              <a:t>to non-pharmacologic</a:t>
            </a:r>
            <a:br>
              <a:rPr lang="en-US" sz="1600" b="1" kern="1500" dirty="0">
                <a:solidFill>
                  <a:srgbClr val="242423"/>
                </a:solidFill>
                <a:latin typeface="Gibson VF Thin" pitchFamily="2" charset="0"/>
                <a:ea typeface="Gibson VF Thin" pitchFamily="2" charset="0"/>
                <a:cs typeface="Arial" panose="020B0604020202020204" pitchFamily="34" charset="0"/>
              </a:rPr>
            </a:br>
            <a:r>
              <a:rPr lang="en-US" sz="1600" b="1" kern="1500" dirty="0">
                <a:solidFill>
                  <a:srgbClr val="242423"/>
                </a:solidFill>
                <a:latin typeface="Gibson VF Thin" pitchFamily="2" charset="0"/>
                <a:ea typeface="Gibson VF Thin" pitchFamily="2" charset="0"/>
                <a:cs typeface="Arial" panose="020B0604020202020204" pitchFamily="34" charset="0"/>
              </a:rPr>
              <a:t>treatments for pain</a:t>
            </a:r>
            <a:endParaRPr lang="en-US" sz="2000" b="1" kern="1500" dirty="0">
              <a:latin typeface="Gibson VF Thin" pitchFamily="2" charset="0"/>
              <a:ea typeface="Gibson VF Thin" pitchFamily="2" charset="0"/>
              <a:cs typeface="Arial" panose="020B0604020202020204" pitchFamily="34" charset="0"/>
            </a:endParaRPr>
          </a:p>
        </p:txBody>
      </p:sp>
      <p:sp>
        <p:nvSpPr>
          <p:cNvPr id="13" name="Object 7">
            <a:extLst>
              <a:ext uri="{FF2B5EF4-FFF2-40B4-BE49-F238E27FC236}">
                <a16:creationId xmlns:a16="http://schemas.microsoft.com/office/drawing/2014/main" id="{913CA223-73E8-04D9-DF35-C5DA1524EED4}"/>
              </a:ext>
            </a:extLst>
          </p:cNvPr>
          <p:cNvSpPr/>
          <p:nvPr/>
        </p:nvSpPr>
        <p:spPr>
          <a:xfrm>
            <a:off x="556847" y="2484040"/>
            <a:ext cx="1644611" cy="595559"/>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Many access barriers exist but  insurance coverage</a:t>
            </a:r>
            <a:br>
              <a:rPr lang="en-US" sz="1200" dirty="0">
                <a:solidFill>
                  <a:srgbClr val="000000">
                    <a:alpha val="80000"/>
                  </a:srgbClr>
                </a:solidFill>
                <a:latin typeface="Gibson VF Thin" pitchFamily="2" charset="0"/>
                <a:ea typeface="Gibson VF Thin" pitchFamily="2" charset="0"/>
                <a:cs typeface="Arial" panose="020B0604020202020204" pitchFamily="34" charset="0"/>
              </a:rPr>
            </a:br>
            <a:r>
              <a:rPr lang="en-US" sz="1200" dirty="0">
                <a:solidFill>
                  <a:srgbClr val="000000">
                    <a:alpha val="80000"/>
                  </a:srgbClr>
                </a:solidFill>
                <a:latin typeface="Gibson VF Thin" pitchFamily="2" charset="0"/>
                <a:ea typeface="Gibson VF Thin" pitchFamily="2" charset="0"/>
                <a:cs typeface="Arial" panose="020B0604020202020204" pitchFamily="34" charset="0"/>
              </a:rPr>
              <a:t>is a giant one</a:t>
            </a:r>
            <a:endParaRPr lang="en-US" sz="1600" dirty="0">
              <a:latin typeface="Gibson VF Thin" pitchFamily="2" charset="0"/>
              <a:ea typeface="Gibson VF Thin" pitchFamily="2" charset="0"/>
              <a:cs typeface="Arial" panose="020B0604020202020204" pitchFamily="34" charset="0"/>
            </a:endParaRPr>
          </a:p>
        </p:txBody>
      </p:sp>
      <p:grpSp>
        <p:nvGrpSpPr>
          <p:cNvPr id="14" name="Group 13">
            <a:extLst>
              <a:ext uri="{FF2B5EF4-FFF2-40B4-BE49-F238E27FC236}">
                <a16:creationId xmlns:a16="http://schemas.microsoft.com/office/drawing/2014/main" id="{9D6E54DC-0BC4-574F-5A84-A7C602AC436E}"/>
              </a:ext>
            </a:extLst>
          </p:cNvPr>
          <p:cNvGrpSpPr/>
          <p:nvPr/>
        </p:nvGrpSpPr>
        <p:grpSpPr>
          <a:xfrm>
            <a:off x="2086795" y="1727729"/>
            <a:ext cx="999875" cy="378524"/>
            <a:chOff x="8094226" y="2019416"/>
            <a:chExt cx="1333167" cy="504699"/>
          </a:xfrm>
        </p:grpSpPr>
        <p:sp>
          <p:nvSpPr>
            <p:cNvPr id="15" name="Object 8">
              <a:extLst>
                <a:ext uri="{FF2B5EF4-FFF2-40B4-BE49-F238E27FC236}">
                  <a16:creationId xmlns:a16="http://schemas.microsoft.com/office/drawing/2014/main" id="{67C488FE-3721-9BED-D5F6-D661E376BD3D}"/>
                </a:ext>
              </a:extLst>
            </p:cNvPr>
            <p:cNvSpPr/>
            <p:nvPr/>
          </p:nvSpPr>
          <p:spPr>
            <a:xfrm>
              <a:off x="8094226" y="2019416"/>
              <a:ext cx="1333167" cy="504699"/>
            </a:xfrm>
            <a:prstGeom prst="rect">
              <a:avLst/>
            </a:prstGeom>
            <a:noFill/>
          </p:spPr>
          <p:txBody>
            <a:bodyPr wrap="square" lIns="0" tIns="0" rIns="0" bIns="0" rtlCol="0" anchor="ctr"/>
            <a:lstStyle/>
            <a:p>
              <a:pPr algn="ctr">
                <a:spcAft>
                  <a:spcPts val="450"/>
                </a:spcAft>
              </a:pPr>
              <a:r>
                <a:rPr lang="en-US" sz="1400" dirty="0">
                  <a:solidFill>
                    <a:srgbClr val="8695A3"/>
                  </a:solidFill>
                  <a:latin typeface="Gibson VF Thin" pitchFamily="2" charset="0"/>
                  <a:ea typeface="Gibson VF Thin" pitchFamily="2" charset="0"/>
                  <a:cs typeface="Source Sans Pro" pitchFamily="34" charset="-120"/>
                </a:rPr>
                <a:t>2</a:t>
              </a:r>
              <a:endParaRPr lang="en-US" sz="1200" dirty="0">
                <a:solidFill>
                  <a:srgbClr val="8695A3"/>
                </a:solidFill>
                <a:latin typeface="Gibson VF Thin" pitchFamily="2" charset="0"/>
                <a:ea typeface="Gibson VF Thin" pitchFamily="2" charset="0"/>
              </a:endParaRPr>
            </a:p>
          </p:txBody>
        </p:sp>
        <p:sp>
          <p:nvSpPr>
            <p:cNvPr id="16" name="Object 9">
              <a:extLst>
                <a:ext uri="{FF2B5EF4-FFF2-40B4-BE49-F238E27FC236}">
                  <a16:creationId xmlns:a16="http://schemas.microsoft.com/office/drawing/2014/main" id="{8B898198-5A3A-6463-6B49-714C56B38B7D}"/>
                </a:ext>
              </a:extLst>
            </p:cNvPr>
            <p:cNvSpPr/>
            <p:nvPr/>
          </p:nvSpPr>
          <p:spPr>
            <a:xfrm>
              <a:off x="8522744" y="2047984"/>
              <a:ext cx="476131" cy="476131"/>
            </a:xfrm>
            <a:prstGeom prst="ellipse">
              <a:avLst/>
            </a:prstGeom>
            <a:noFill/>
            <a:ln w="25400">
              <a:solidFill>
                <a:srgbClr val="424C5A"/>
              </a:solidFill>
              <a:prstDash val="solid"/>
              <a:miter lim="800000"/>
            </a:ln>
          </p:spPr>
          <p:txBody>
            <a:bodyPr/>
            <a:lstStyle/>
            <a:p>
              <a:endParaRPr lang="en-US" sz="1600" dirty="0">
                <a:latin typeface="Gibson VF Thin" pitchFamily="2" charset="0"/>
                <a:ea typeface="Gibson VF Thin" pitchFamily="2" charset="0"/>
              </a:endParaRPr>
            </a:p>
          </p:txBody>
        </p:sp>
      </p:grpSp>
      <p:sp>
        <p:nvSpPr>
          <p:cNvPr id="17" name="Object 10">
            <a:extLst>
              <a:ext uri="{FF2B5EF4-FFF2-40B4-BE49-F238E27FC236}">
                <a16:creationId xmlns:a16="http://schemas.microsoft.com/office/drawing/2014/main" id="{8902D8AD-9720-540D-21A3-BF5574BFC58A}"/>
              </a:ext>
            </a:extLst>
          </p:cNvPr>
          <p:cNvSpPr/>
          <p:nvPr/>
        </p:nvSpPr>
        <p:spPr>
          <a:xfrm>
            <a:off x="2791205" y="1784604"/>
            <a:ext cx="2469261" cy="632195"/>
          </a:xfrm>
          <a:prstGeom prst="rect">
            <a:avLst/>
          </a:prstGeom>
          <a:noFill/>
        </p:spPr>
        <p:txBody>
          <a:bodyPr wrap="square" lIns="0" tIns="0" rIns="0" bIns="0" rtlCol="0" anchor="t"/>
          <a:lstStyle/>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Drive </a:t>
            </a:r>
            <a:r>
              <a:rPr lang="en-US" sz="1600" b="1" u="sng" dirty="0">
                <a:solidFill>
                  <a:srgbClr val="242423"/>
                </a:solidFill>
                <a:latin typeface="Gibson VF Thin" pitchFamily="2" charset="0"/>
                <a:ea typeface="Gibson VF Thin" pitchFamily="2" charset="0"/>
                <a:cs typeface="Arial" panose="020B0604020202020204" pitchFamily="34" charset="0"/>
              </a:rPr>
              <a:t>Utilization</a:t>
            </a:r>
            <a:br>
              <a:rPr lang="en-US" sz="1600" b="1" dirty="0">
                <a:solidFill>
                  <a:srgbClr val="242423"/>
                </a:solidFill>
                <a:latin typeface="Gibson VF Thin" pitchFamily="2" charset="0"/>
                <a:ea typeface="Gibson VF Thin" pitchFamily="2" charset="0"/>
                <a:cs typeface="Arial" panose="020B0604020202020204" pitchFamily="34" charset="0"/>
              </a:rPr>
            </a:br>
            <a:r>
              <a:rPr lang="en-US" sz="1600" b="1" dirty="0">
                <a:solidFill>
                  <a:srgbClr val="242423"/>
                </a:solidFill>
                <a:latin typeface="Gibson VF Thin" pitchFamily="2" charset="0"/>
                <a:ea typeface="Gibson VF Thin" pitchFamily="2" charset="0"/>
                <a:cs typeface="Arial" panose="020B0604020202020204" pitchFamily="34" charset="0"/>
              </a:rPr>
              <a:t>of Comprehensive</a:t>
            </a:r>
            <a:br>
              <a:rPr lang="en-US" sz="1600" b="1" dirty="0">
                <a:solidFill>
                  <a:srgbClr val="242423"/>
                </a:solidFill>
                <a:latin typeface="Gibson VF Thin" pitchFamily="2" charset="0"/>
                <a:ea typeface="Gibson VF Thin" pitchFamily="2" charset="0"/>
                <a:cs typeface="Arial" panose="020B0604020202020204" pitchFamily="34" charset="0"/>
              </a:rPr>
            </a:br>
            <a:r>
              <a:rPr lang="en-US" sz="1600" b="1" dirty="0">
                <a:solidFill>
                  <a:srgbClr val="242423"/>
                </a:solidFill>
                <a:latin typeface="Gibson VF Thin" pitchFamily="2" charset="0"/>
                <a:ea typeface="Gibson VF Thin" pitchFamily="2" charset="0"/>
                <a:cs typeface="Arial" panose="020B0604020202020204" pitchFamily="34" charset="0"/>
              </a:rPr>
              <a:t>Pain Care</a:t>
            </a:r>
            <a:endParaRPr lang="en-US" sz="2000" b="1" dirty="0">
              <a:latin typeface="Gibson VF Thin" pitchFamily="2" charset="0"/>
              <a:ea typeface="Gibson VF Thin" pitchFamily="2" charset="0"/>
              <a:cs typeface="Arial" panose="020B0604020202020204" pitchFamily="34" charset="0"/>
            </a:endParaRPr>
          </a:p>
        </p:txBody>
      </p:sp>
      <p:sp>
        <p:nvSpPr>
          <p:cNvPr id="18" name="Object 11">
            <a:extLst>
              <a:ext uri="{FF2B5EF4-FFF2-40B4-BE49-F238E27FC236}">
                <a16:creationId xmlns:a16="http://schemas.microsoft.com/office/drawing/2014/main" id="{6B1DD2AF-3814-BC09-FE35-A3D6BC424B41}"/>
              </a:ext>
            </a:extLst>
          </p:cNvPr>
          <p:cNvSpPr/>
          <p:nvPr/>
        </p:nvSpPr>
        <p:spPr>
          <a:xfrm>
            <a:off x="2791205" y="2480171"/>
            <a:ext cx="2188196" cy="821564"/>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Deploy resources and</a:t>
            </a:r>
            <a:br>
              <a:rPr lang="en-US" sz="1200" dirty="0">
                <a:solidFill>
                  <a:srgbClr val="000000">
                    <a:alpha val="80000"/>
                  </a:srgbClr>
                </a:solidFill>
                <a:latin typeface="Gibson VF Thin" pitchFamily="2" charset="0"/>
                <a:ea typeface="Gibson VF Thin" pitchFamily="2" charset="0"/>
                <a:cs typeface="Arial" panose="020B0604020202020204" pitchFamily="34" charset="0"/>
              </a:rPr>
            </a:br>
            <a:r>
              <a:rPr lang="en-US" sz="1200" dirty="0">
                <a:solidFill>
                  <a:srgbClr val="000000">
                    <a:alpha val="80000"/>
                  </a:srgbClr>
                </a:solidFill>
                <a:latin typeface="Gibson VF Thin" pitchFamily="2" charset="0"/>
                <a:ea typeface="Gibson VF Thin" pitchFamily="2" charset="0"/>
                <a:cs typeface="Arial" panose="020B0604020202020204" pitchFamily="34" charset="0"/>
              </a:rPr>
              <a:t>strategies needed to</a:t>
            </a:r>
            <a:br>
              <a:rPr lang="en-US" sz="1200" dirty="0">
                <a:solidFill>
                  <a:srgbClr val="000000">
                    <a:alpha val="80000"/>
                  </a:srgbClr>
                </a:solidFill>
                <a:latin typeface="Gibson VF Thin" pitchFamily="2" charset="0"/>
                <a:ea typeface="Gibson VF Thin" pitchFamily="2" charset="0"/>
                <a:cs typeface="Arial" panose="020B0604020202020204" pitchFamily="34" charset="0"/>
              </a:rPr>
            </a:br>
            <a:r>
              <a:rPr lang="en-US" sz="1200" dirty="0">
                <a:solidFill>
                  <a:srgbClr val="000000">
                    <a:alpha val="80000"/>
                  </a:srgbClr>
                </a:solidFill>
                <a:latin typeface="Gibson VF Thin" pitchFamily="2" charset="0"/>
                <a:ea typeface="Gibson VF Thin" pitchFamily="2" charset="0"/>
                <a:cs typeface="Arial" panose="020B0604020202020204" pitchFamily="34" charset="0"/>
              </a:rPr>
              <a:t>drive utilization</a:t>
            </a:r>
            <a:endParaRPr lang="en-US" sz="1600" dirty="0">
              <a:latin typeface="Gibson VF Thin" pitchFamily="2" charset="0"/>
              <a:ea typeface="Gibson VF Thin" pitchFamily="2" charset="0"/>
              <a:cs typeface="Arial" panose="020B0604020202020204" pitchFamily="34" charset="0"/>
            </a:endParaRPr>
          </a:p>
        </p:txBody>
      </p:sp>
      <p:grpSp>
        <p:nvGrpSpPr>
          <p:cNvPr id="19" name="Group 18">
            <a:extLst>
              <a:ext uri="{FF2B5EF4-FFF2-40B4-BE49-F238E27FC236}">
                <a16:creationId xmlns:a16="http://schemas.microsoft.com/office/drawing/2014/main" id="{D95072CB-20A2-C9A1-7B55-4A3275899D58}"/>
              </a:ext>
            </a:extLst>
          </p:cNvPr>
          <p:cNvGrpSpPr/>
          <p:nvPr/>
        </p:nvGrpSpPr>
        <p:grpSpPr>
          <a:xfrm>
            <a:off x="4098441" y="1733315"/>
            <a:ext cx="999875" cy="378524"/>
            <a:chOff x="8094226" y="2019416"/>
            <a:chExt cx="1333167" cy="504699"/>
          </a:xfrm>
        </p:grpSpPr>
        <p:sp>
          <p:nvSpPr>
            <p:cNvPr id="20" name="Object 8">
              <a:extLst>
                <a:ext uri="{FF2B5EF4-FFF2-40B4-BE49-F238E27FC236}">
                  <a16:creationId xmlns:a16="http://schemas.microsoft.com/office/drawing/2014/main" id="{E56E969F-F25A-D1BF-02EC-C48F960B636A}"/>
                </a:ext>
              </a:extLst>
            </p:cNvPr>
            <p:cNvSpPr/>
            <p:nvPr/>
          </p:nvSpPr>
          <p:spPr>
            <a:xfrm>
              <a:off x="8094226" y="2019416"/>
              <a:ext cx="1333167" cy="504699"/>
            </a:xfrm>
            <a:prstGeom prst="rect">
              <a:avLst/>
            </a:prstGeom>
            <a:noFill/>
          </p:spPr>
          <p:txBody>
            <a:bodyPr wrap="square" lIns="0" tIns="0" rIns="0" bIns="0" rtlCol="0" anchor="ctr"/>
            <a:lstStyle/>
            <a:p>
              <a:pPr algn="ctr">
                <a:spcAft>
                  <a:spcPts val="450"/>
                </a:spcAft>
              </a:pPr>
              <a:r>
                <a:rPr lang="en-US" sz="1400" dirty="0">
                  <a:solidFill>
                    <a:srgbClr val="8695A3"/>
                  </a:solidFill>
                  <a:latin typeface="Gibson VF Thin" pitchFamily="2" charset="0"/>
                  <a:ea typeface="Gibson VF Thin" pitchFamily="2" charset="0"/>
                </a:rPr>
                <a:t>3</a:t>
              </a:r>
              <a:endParaRPr lang="en-US" sz="1200" dirty="0">
                <a:solidFill>
                  <a:srgbClr val="8695A3"/>
                </a:solidFill>
                <a:latin typeface="Gibson VF Thin" pitchFamily="2" charset="0"/>
                <a:ea typeface="Gibson VF Thin" pitchFamily="2" charset="0"/>
              </a:endParaRPr>
            </a:p>
          </p:txBody>
        </p:sp>
        <p:sp>
          <p:nvSpPr>
            <p:cNvPr id="21" name="Object 9">
              <a:extLst>
                <a:ext uri="{FF2B5EF4-FFF2-40B4-BE49-F238E27FC236}">
                  <a16:creationId xmlns:a16="http://schemas.microsoft.com/office/drawing/2014/main" id="{B8647DAF-D18C-AA38-27A3-0F51000459C4}"/>
                </a:ext>
              </a:extLst>
            </p:cNvPr>
            <p:cNvSpPr/>
            <p:nvPr/>
          </p:nvSpPr>
          <p:spPr>
            <a:xfrm>
              <a:off x="8522744" y="2047984"/>
              <a:ext cx="476131" cy="476131"/>
            </a:xfrm>
            <a:prstGeom prst="ellipse">
              <a:avLst/>
            </a:prstGeom>
            <a:noFill/>
            <a:ln w="25400">
              <a:solidFill>
                <a:srgbClr val="424C5A"/>
              </a:solidFill>
              <a:prstDash val="solid"/>
              <a:miter lim="800000"/>
            </a:ln>
          </p:spPr>
          <p:txBody>
            <a:bodyPr/>
            <a:lstStyle/>
            <a:p>
              <a:endParaRPr lang="en-US" sz="1600" dirty="0">
                <a:latin typeface="Gibson VF Thin" pitchFamily="2" charset="0"/>
                <a:ea typeface="Gibson VF Thin" pitchFamily="2" charset="0"/>
              </a:endParaRPr>
            </a:p>
          </p:txBody>
        </p:sp>
      </p:grpSp>
      <p:sp>
        <p:nvSpPr>
          <p:cNvPr id="22" name="Object 10">
            <a:extLst>
              <a:ext uri="{FF2B5EF4-FFF2-40B4-BE49-F238E27FC236}">
                <a16:creationId xmlns:a16="http://schemas.microsoft.com/office/drawing/2014/main" id="{B5C22603-17C5-CF3C-6298-D269A796666B}"/>
              </a:ext>
            </a:extLst>
          </p:cNvPr>
          <p:cNvSpPr/>
          <p:nvPr/>
        </p:nvSpPr>
        <p:spPr>
          <a:xfrm>
            <a:off x="4898383" y="1780735"/>
            <a:ext cx="2469261" cy="632195"/>
          </a:xfrm>
          <a:prstGeom prst="rect">
            <a:avLst/>
          </a:prstGeom>
          <a:noFill/>
        </p:spPr>
        <p:txBody>
          <a:bodyPr wrap="square" lIns="0" tIns="0" rIns="0" bIns="0" rtlCol="0" anchor="t"/>
          <a:lstStyle/>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Create Measurement &amp; Implementation</a:t>
            </a:r>
          </a:p>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 Framework</a:t>
            </a:r>
            <a:endParaRPr lang="en-US" sz="2000" b="1" dirty="0">
              <a:latin typeface="Gibson VF Thin" pitchFamily="2" charset="0"/>
              <a:ea typeface="Gibson VF Thin" pitchFamily="2" charset="0"/>
              <a:cs typeface="Arial" panose="020B0604020202020204" pitchFamily="34" charset="0"/>
            </a:endParaRPr>
          </a:p>
        </p:txBody>
      </p:sp>
      <p:sp>
        <p:nvSpPr>
          <p:cNvPr id="23" name="Object 11">
            <a:extLst>
              <a:ext uri="{FF2B5EF4-FFF2-40B4-BE49-F238E27FC236}">
                <a16:creationId xmlns:a16="http://schemas.microsoft.com/office/drawing/2014/main" id="{A617BA1B-171C-4848-6B24-CD423376DCBC}"/>
              </a:ext>
            </a:extLst>
          </p:cNvPr>
          <p:cNvSpPr/>
          <p:nvPr/>
        </p:nvSpPr>
        <p:spPr>
          <a:xfrm>
            <a:off x="4776927" y="2562206"/>
            <a:ext cx="2188196" cy="821564"/>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Practical strategies for clinics or systems to capture essential evaluation information </a:t>
            </a:r>
            <a:endParaRPr lang="en-US" sz="1600" dirty="0">
              <a:latin typeface="Gibson VF Thin" pitchFamily="2" charset="0"/>
              <a:ea typeface="Gibson VF Thin" pitchFamily="2" charset="0"/>
              <a:cs typeface="Arial" panose="020B0604020202020204" pitchFamily="34" charset="0"/>
            </a:endParaRPr>
          </a:p>
        </p:txBody>
      </p:sp>
      <p:grpSp>
        <p:nvGrpSpPr>
          <p:cNvPr id="24" name="Group 23">
            <a:extLst>
              <a:ext uri="{FF2B5EF4-FFF2-40B4-BE49-F238E27FC236}">
                <a16:creationId xmlns:a16="http://schemas.microsoft.com/office/drawing/2014/main" id="{35049D3F-2095-D11A-D244-B57B2466234C}"/>
              </a:ext>
            </a:extLst>
          </p:cNvPr>
          <p:cNvGrpSpPr/>
          <p:nvPr/>
        </p:nvGrpSpPr>
        <p:grpSpPr>
          <a:xfrm>
            <a:off x="6586641" y="1732121"/>
            <a:ext cx="999875" cy="378524"/>
            <a:chOff x="8094226" y="2019416"/>
            <a:chExt cx="1333167" cy="504699"/>
          </a:xfrm>
        </p:grpSpPr>
        <p:sp>
          <p:nvSpPr>
            <p:cNvPr id="25" name="Object 8">
              <a:extLst>
                <a:ext uri="{FF2B5EF4-FFF2-40B4-BE49-F238E27FC236}">
                  <a16:creationId xmlns:a16="http://schemas.microsoft.com/office/drawing/2014/main" id="{236416FC-890B-946E-5D6A-42891DA35C44}"/>
                </a:ext>
              </a:extLst>
            </p:cNvPr>
            <p:cNvSpPr/>
            <p:nvPr/>
          </p:nvSpPr>
          <p:spPr>
            <a:xfrm>
              <a:off x="8094226" y="2019416"/>
              <a:ext cx="1333167" cy="504699"/>
            </a:xfrm>
            <a:prstGeom prst="rect">
              <a:avLst/>
            </a:prstGeom>
            <a:noFill/>
          </p:spPr>
          <p:txBody>
            <a:bodyPr wrap="square" lIns="0" tIns="0" rIns="0" bIns="0" rtlCol="0" anchor="ctr"/>
            <a:lstStyle/>
            <a:p>
              <a:pPr algn="ctr">
                <a:spcAft>
                  <a:spcPts val="450"/>
                </a:spcAft>
              </a:pPr>
              <a:r>
                <a:rPr lang="en-US" sz="1400" dirty="0">
                  <a:solidFill>
                    <a:srgbClr val="8695A3"/>
                  </a:solidFill>
                  <a:latin typeface="Gibson VF Thin" pitchFamily="2" charset="0"/>
                  <a:ea typeface="Gibson VF Thin" pitchFamily="2" charset="0"/>
                  <a:cs typeface="Source Sans Pro" pitchFamily="34" charset="-120"/>
                </a:rPr>
                <a:t>4</a:t>
              </a:r>
              <a:endParaRPr lang="en-US" sz="1200" dirty="0">
                <a:solidFill>
                  <a:srgbClr val="8695A3"/>
                </a:solidFill>
                <a:latin typeface="Gibson VF Thin" pitchFamily="2" charset="0"/>
                <a:ea typeface="Gibson VF Thin" pitchFamily="2" charset="0"/>
              </a:endParaRPr>
            </a:p>
          </p:txBody>
        </p:sp>
        <p:sp>
          <p:nvSpPr>
            <p:cNvPr id="26" name="Object 9">
              <a:extLst>
                <a:ext uri="{FF2B5EF4-FFF2-40B4-BE49-F238E27FC236}">
                  <a16:creationId xmlns:a16="http://schemas.microsoft.com/office/drawing/2014/main" id="{21D02661-D47C-3235-DA38-7F94E87B021D}"/>
                </a:ext>
              </a:extLst>
            </p:cNvPr>
            <p:cNvSpPr/>
            <p:nvPr/>
          </p:nvSpPr>
          <p:spPr>
            <a:xfrm>
              <a:off x="8522744" y="2047984"/>
              <a:ext cx="476131" cy="476131"/>
            </a:xfrm>
            <a:prstGeom prst="ellipse">
              <a:avLst/>
            </a:prstGeom>
            <a:noFill/>
            <a:ln w="25400">
              <a:solidFill>
                <a:srgbClr val="424C5A"/>
              </a:solidFill>
              <a:prstDash val="solid"/>
              <a:miter lim="800000"/>
            </a:ln>
          </p:spPr>
          <p:txBody>
            <a:bodyPr/>
            <a:lstStyle/>
            <a:p>
              <a:endParaRPr lang="en-US" sz="1600" dirty="0">
                <a:latin typeface="Gibson VF Thin" pitchFamily="2" charset="0"/>
                <a:ea typeface="Gibson VF Thin" pitchFamily="2" charset="0"/>
              </a:endParaRPr>
            </a:p>
          </p:txBody>
        </p:sp>
      </p:grpSp>
      <p:sp>
        <p:nvSpPr>
          <p:cNvPr id="27" name="Object 10">
            <a:extLst>
              <a:ext uri="{FF2B5EF4-FFF2-40B4-BE49-F238E27FC236}">
                <a16:creationId xmlns:a16="http://schemas.microsoft.com/office/drawing/2014/main" id="{1C3C66FE-75AE-A71A-5822-E7F186950990}"/>
              </a:ext>
            </a:extLst>
          </p:cNvPr>
          <p:cNvSpPr/>
          <p:nvPr/>
        </p:nvSpPr>
        <p:spPr>
          <a:xfrm>
            <a:off x="7382006" y="1775573"/>
            <a:ext cx="1679942" cy="632195"/>
          </a:xfrm>
          <a:prstGeom prst="rect">
            <a:avLst/>
          </a:prstGeom>
          <a:noFill/>
        </p:spPr>
        <p:txBody>
          <a:bodyPr wrap="square" lIns="0" tIns="0" rIns="0" bIns="0" rtlCol="0" anchor="t"/>
          <a:lstStyle/>
          <a:p>
            <a:pPr>
              <a:lnSpc>
                <a:spcPts val="1695"/>
              </a:lnSpc>
              <a:spcAft>
                <a:spcPts val="450"/>
              </a:spcAft>
            </a:pPr>
            <a:r>
              <a:rPr lang="en-US" sz="1600" b="1" dirty="0">
                <a:solidFill>
                  <a:srgbClr val="242423"/>
                </a:solidFill>
                <a:latin typeface="Gibson VF Thin" pitchFamily="2" charset="0"/>
                <a:ea typeface="Gibson VF Thin" pitchFamily="2" charset="0"/>
                <a:cs typeface="Arial" panose="020B0604020202020204" pitchFamily="34" charset="0"/>
              </a:rPr>
              <a:t>Broaden Application</a:t>
            </a:r>
            <a:endParaRPr lang="en-US" sz="2000" b="1" dirty="0">
              <a:latin typeface="Gibson VF Thin" pitchFamily="2" charset="0"/>
              <a:ea typeface="Gibson VF Thin" pitchFamily="2" charset="0"/>
              <a:cs typeface="Arial" panose="020B0604020202020204" pitchFamily="34" charset="0"/>
            </a:endParaRPr>
          </a:p>
        </p:txBody>
      </p:sp>
      <p:sp>
        <p:nvSpPr>
          <p:cNvPr id="28" name="Object 11">
            <a:extLst>
              <a:ext uri="{FF2B5EF4-FFF2-40B4-BE49-F238E27FC236}">
                <a16:creationId xmlns:a16="http://schemas.microsoft.com/office/drawing/2014/main" id="{1FA023ED-B10A-9B4A-B62D-648327485491}"/>
              </a:ext>
            </a:extLst>
          </p:cNvPr>
          <p:cNvSpPr/>
          <p:nvPr/>
        </p:nvSpPr>
        <p:spPr>
          <a:xfrm>
            <a:off x="7283995" y="2454128"/>
            <a:ext cx="1804031" cy="821564"/>
          </a:xfrm>
          <a:prstGeom prst="rect">
            <a:avLst/>
          </a:prstGeom>
          <a:noFill/>
        </p:spPr>
        <p:txBody>
          <a:bodyPr wrap="square" lIns="0" tIns="0" rIns="0" bIns="0" rtlCol="0" anchor="t"/>
          <a:lstStyle/>
          <a:p>
            <a:pPr>
              <a:lnSpc>
                <a:spcPts val="1262"/>
              </a:lnSpc>
              <a:spcAft>
                <a:spcPts val="450"/>
              </a:spcAft>
            </a:pPr>
            <a:r>
              <a:rPr lang="en-US" sz="1200" dirty="0">
                <a:solidFill>
                  <a:srgbClr val="000000">
                    <a:alpha val="80000"/>
                  </a:srgbClr>
                </a:solidFill>
                <a:latin typeface="Gibson VF Thin" pitchFamily="2" charset="0"/>
                <a:ea typeface="Gibson VF Thin" pitchFamily="2" charset="0"/>
                <a:cs typeface="Arial" panose="020B0604020202020204" pitchFamily="34" charset="0"/>
              </a:rPr>
              <a:t>Apply these strategies to other conditions beyond pain care.</a:t>
            </a:r>
            <a:endParaRPr lang="en-US" sz="1600" dirty="0">
              <a:latin typeface="Gibson VF Thin" pitchFamily="2" charset="0"/>
              <a:ea typeface="Gibson VF Thin" pitchFamily="2" charset="0"/>
              <a:cs typeface="Arial" panose="020B0604020202020204" pitchFamily="34" charset="0"/>
            </a:endParaRPr>
          </a:p>
        </p:txBody>
      </p:sp>
    </p:spTree>
    <p:extLst>
      <p:ext uri="{BB962C8B-B14F-4D97-AF65-F5344CB8AC3E}">
        <p14:creationId xmlns:p14="http://schemas.microsoft.com/office/powerpoint/2010/main" val="36699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40022-4DE9-D792-5974-CE61E1F6BD93}"/>
              </a:ext>
            </a:extLst>
          </p:cNvPr>
          <p:cNvCxnSpPr>
            <a:cxnSpLocks/>
          </p:cNvCxnSpPr>
          <p:nvPr/>
        </p:nvCxnSpPr>
        <p:spPr>
          <a:xfrm>
            <a:off x="0" y="758105"/>
            <a:ext cx="9144000" cy="0"/>
          </a:xfrm>
          <a:prstGeom prst="line">
            <a:avLst/>
          </a:prstGeom>
          <a:ln w="38100">
            <a:solidFill>
              <a:srgbClr val="D1E4E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2F208C-32E2-B890-BD81-B4BBBB040225}"/>
              </a:ext>
            </a:extLst>
          </p:cNvPr>
          <p:cNvSpPr txBox="1"/>
          <p:nvPr/>
        </p:nvSpPr>
        <p:spPr>
          <a:xfrm>
            <a:off x="208700" y="75593"/>
            <a:ext cx="8235615" cy="646331"/>
          </a:xfrm>
          <a:prstGeom prst="rect">
            <a:avLst/>
          </a:prstGeom>
          <a:noFill/>
        </p:spPr>
        <p:txBody>
          <a:bodyPr wrap="square" rtlCol="0">
            <a:spAutoFit/>
          </a:bodyPr>
          <a:lstStyle/>
          <a:p>
            <a:r>
              <a:rPr lang="en-US" sz="3600" b="1" dirty="0">
                <a:solidFill>
                  <a:srgbClr val="5874A9"/>
                </a:solidFill>
                <a:latin typeface="Gibson" pitchFamily="50" charset="0"/>
                <a:ea typeface="Gibson" pitchFamily="50" charset="0"/>
                <a:cs typeface="Arial" panose="020B0604020202020204" pitchFamily="34" charset="0"/>
              </a:rPr>
              <a:t>Practical Process</a:t>
            </a:r>
          </a:p>
        </p:txBody>
      </p:sp>
      <p:pic>
        <p:nvPicPr>
          <p:cNvPr id="5" name="Picture 4" descr="Checklist with solid fill">
            <a:extLst>
              <a:ext uri="{FF2B5EF4-FFF2-40B4-BE49-F238E27FC236}">
                <a16:creationId xmlns:a16="http://schemas.microsoft.com/office/drawing/2014/main" id="{BFBC96CC-8B3B-DFE0-E5FC-0F519985F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1107" y="1016611"/>
            <a:ext cx="2916638" cy="2916638"/>
          </a:xfrm>
          <a:prstGeom prst="rect">
            <a:avLst/>
          </a:prstGeom>
        </p:spPr>
      </p:pic>
      <p:sp>
        <p:nvSpPr>
          <p:cNvPr id="2" name="Rectangle 1">
            <a:extLst>
              <a:ext uri="{FF2B5EF4-FFF2-40B4-BE49-F238E27FC236}">
                <a16:creationId xmlns:a16="http://schemas.microsoft.com/office/drawing/2014/main" id="{2FFD7143-0C18-FD77-07C5-57AAAFF8B66B}"/>
              </a:ext>
            </a:extLst>
          </p:cNvPr>
          <p:cNvSpPr/>
          <p:nvPr/>
        </p:nvSpPr>
        <p:spPr>
          <a:xfrm>
            <a:off x="690907" y="4380667"/>
            <a:ext cx="5469016" cy="579377"/>
          </a:xfrm>
          <a:prstGeom prst="rect">
            <a:avLst/>
          </a:prstGeom>
          <a:solidFill>
            <a:srgbClr val="D1E4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CD17C453-9294-4836-2F8A-7DCFBE3A0066}"/>
              </a:ext>
            </a:extLst>
          </p:cNvPr>
          <p:cNvSpPr txBox="1"/>
          <p:nvPr/>
        </p:nvSpPr>
        <p:spPr>
          <a:xfrm>
            <a:off x="974420" y="4453028"/>
            <a:ext cx="5455688" cy="415498"/>
          </a:xfrm>
          <a:prstGeom prst="rect">
            <a:avLst/>
          </a:prstGeom>
          <a:noFill/>
        </p:spPr>
        <p:txBody>
          <a:bodyPr wrap="square" rtlCol="0">
            <a:spAutoFit/>
          </a:bodyPr>
          <a:lstStyle/>
          <a:p>
            <a:pPr algn="ctr"/>
            <a:r>
              <a:rPr lang="en-US" sz="2100" b="1" dirty="0">
                <a:solidFill>
                  <a:srgbClr val="395FA4"/>
                </a:solidFill>
                <a:latin typeface="Gibson Thin" pitchFamily="50" charset="0"/>
                <a:ea typeface="Gibson Thin" pitchFamily="50" charset="0"/>
                <a:cs typeface="Arial" panose="020B0604020202020204" pitchFamily="34" charset="0"/>
              </a:rPr>
              <a:t>Includes 6 Key Processes </a:t>
            </a:r>
            <a:endParaRPr lang="en-US" sz="3000" b="1" dirty="0">
              <a:solidFill>
                <a:srgbClr val="395FA4"/>
              </a:solidFill>
              <a:latin typeface="Gibson Thin" pitchFamily="50" charset="0"/>
              <a:ea typeface="Gibson Thin" pitchFamily="50" charset="0"/>
              <a:cs typeface="Arial" panose="020B0604020202020204" pitchFamily="34" charset="0"/>
            </a:endParaRPr>
          </a:p>
        </p:txBody>
      </p:sp>
      <p:graphicFrame>
        <p:nvGraphicFramePr>
          <p:cNvPr id="11" name="TextBox 6">
            <a:extLst>
              <a:ext uri="{FF2B5EF4-FFF2-40B4-BE49-F238E27FC236}">
                <a16:creationId xmlns:a16="http://schemas.microsoft.com/office/drawing/2014/main" id="{332F64D2-1A55-0BDF-B0F9-FA273A14E58F}"/>
              </a:ext>
            </a:extLst>
          </p:cNvPr>
          <p:cNvGraphicFramePr/>
          <p:nvPr>
            <p:extLst>
              <p:ext uri="{D42A27DB-BD31-4B8C-83A1-F6EECF244321}">
                <p14:modId xmlns:p14="http://schemas.microsoft.com/office/powerpoint/2010/main" val="3944259550"/>
              </p:ext>
            </p:extLst>
          </p:nvPr>
        </p:nvGraphicFramePr>
        <p:xfrm>
          <a:off x="2106386" y="857455"/>
          <a:ext cx="6970707" cy="35779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7759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curly hair wearing a necklace&#10;&#10;Description automatically generated">
            <a:extLst>
              <a:ext uri="{FF2B5EF4-FFF2-40B4-BE49-F238E27FC236}">
                <a16:creationId xmlns:a16="http://schemas.microsoft.com/office/drawing/2014/main" id="{EF568C96-E436-6B85-5431-27AB7AA4ADF4}"/>
              </a:ext>
            </a:extLst>
          </p:cNvPr>
          <p:cNvPicPr>
            <a:picLocks/>
          </p:cNvPicPr>
          <p:nvPr/>
        </p:nvPicPr>
        <p:blipFill>
          <a:blip r:embed="rId2"/>
          <a:stretch>
            <a:fillRect/>
          </a:stretch>
        </p:blipFill>
        <p:spPr>
          <a:xfrm>
            <a:off x="4835726" y="1739458"/>
            <a:ext cx="1234440" cy="1618488"/>
          </a:xfrm>
          <a:prstGeom prst="rect">
            <a:avLst/>
          </a:prstGeom>
          <a:ln w="19050">
            <a:solidFill>
              <a:schemeClr val="accent1"/>
            </a:solidFill>
          </a:ln>
        </p:spPr>
      </p:pic>
      <p:pic>
        <p:nvPicPr>
          <p:cNvPr id="8" name="Picture 7" descr="A person in a white coat&#10;&#10;Description automatically generated">
            <a:extLst>
              <a:ext uri="{FF2B5EF4-FFF2-40B4-BE49-F238E27FC236}">
                <a16:creationId xmlns:a16="http://schemas.microsoft.com/office/drawing/2014/main" id="{A56D71A9-2BBE-9EE5-5018-A8313180C432}"/>
              </a:ext>
            </a:extLst>
          </p:cNvPr>
          <p:cNvPicPr>
            <a:picLocks/>
          </p:cNvPicPr>
          <p:nvPr/>
        </p:nvPicPr>
        <p:blipFill>
          <a:blip r:embed="rId3"/>
          <a:stretch>
            <a:fillRect/>
          </a:stretch>
        </p:blipFill>
        <p:spPr>
          <a:xfrm>
            <a:off x="6991945" y="1740220"/>
            <a:ext cx="1234440" cy="1618488"/>
          </a:xfrm>
          <a:prstGeom prst="rect">
            <a:avLst/>
          </a:prstGeom>
          <a:ln w="19050">
            <a:solidFill>
              <a:schemeClr val="accent1"/>
            </a:solidFill>
          </a:ln>
        </p:spPr>
      </p:pic>
      <p:pic>
        <p:nvPicPr>
          <p:cNvPr id="10" name="Picture 9" descr="A person in a blue shirt and tie&#10;&#10;Description automatically generated">
            <a:extLst>
              <a:ext uri="{FF2B5EF4-FFF2-40B4-BE49-F238E27FC236}">
                <a16:creationId xmlns:a16="http://schemas.microsoft.com/office/drawing/2014/main" id="{4C88278B-FBA9-D134-BF0A-CDEC9147E7F8}"/>
              </a:ext>
            </a:extLst>
          </p:cNvPr>
          <p:cNvPicPr>
            <a:picLocks noChangeAspect="1"/>
          </p:cNvPicPr>
          <p:nvPr/>
        </p:nvPicPr>
        <p:blipFill>
          <a:blip r:embed="rId4"/>
          <a:stretch>
            <a:fillRect/>
          </a:stretch>
        </p:blipFill>
        <p:spPr>
          <a:xfrm>
            <a:off x="483528" y="1739458"/>
            <a:ext cx="1238250" cy="1619250"/>
          </a:xfrm>
          <a:prstGeom prst="rect">
            <a:avLst/>
          </a:prstGeom>
          <a:ln w="19050">
            <a:solidFill>
              <a:schemeClr val="accent1"/>
            </a:solidFill>
          </a:ln>
        </p:spPr>
      </p:pic>
      <p:pic>
        <p:nvPicPr>
          <p:cNvPr id="12" name="Picture 11" descr="A person wearing glasses and a jacket&#10;&#10;Description automatically generated">
            <a:extLst>
              <a:ext uri="{FF2B5EF4-FFF2-40B4-BE49-F238E27FC236}">
                <a16:creationId xmlns:a16="http://schemas.microsoft.com/office/drawing/2014/main" id="{E67DF66A-5438-C6ED-5FC4-DAA2F8F41FE1}"/>
              </a:ext>
            </a:extLst>
          </p:cNvPr>
          <p:cNvPicPr preferRelativeResize="0">
            <a:picLocks/>
          </p:cNvPicPr>
          <p:nvPr/>
        </p:nvPicPr>
        <p:blipFill>
          <a:blip r:embed="rId5"/>
          <a:stretch>
            <a:fillRect/>
          </a:stretch>
        </p:blipFill>
        <p:spPr>
          <a:xfrm>
            <a:off x="2603226" y="1739458"/>
            <a:ext cx="1234440" cy="1618488"/>
          </a:xfrm>
          <a:prstGeom prst="rect">
            <a:avLst/>
          </a:prstGeom>
          <a:ln w="19050">
            <a:solidFill>
              <a:schemeClr val="accent1"/>
            </a:solidFill>
          </a:ln>
        </p:spPr>
      </p:pic>
      <p:sp>
        <p:nvSpPr>
          <p:cNvPr id="14" name="Title 2">
            <a:extLst>
              <a:ext uri="{FF2B5EF4-FFF2-40B4-BE49-F238E27FC236}">
                <a16:creationId xmlns:a16="http://schemas.microsoft.com/office/drawing/2014/main" id="{B23BC869-AE96-7557-CEF6-1EE989AAD795}"/>
              </a:ext>
            </a:extLst>
          </p:cNvPr>
          <p:cNvSpPr>
            <a:spLocks noGrp="1"/>
          </p:cNvSpPr>
          <p:nvPr>
            <p:ph type="title"/>
          </p:nvPr>
        </p:nvSpPr>
        <p:spPr>
          <a:xfrm>
            <a:off x="406400" y="576786"/>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Welcome</a:t>
            </a:r>
          </a:p>
        </p:txBody>
      </p:sp>
      <p:sp>
        <p:nvSpPr>
          <p:cNvPr id="15" name="TextBox 14">
            <a:extLst>
              <a:ext uri="{FF2B5EF4-FFF2-40B4-BE49-F238E27FC236}">
                <a16:creationId xmlns:a16="http://schemas.microsoft.com/office/drawing/2014/main" id="{321616A2-6166-43F2-1C36-01DC2B289AE8}"/>
              </a:ext>
            </a:extLst>
          </p:cNvPr>
          <p:cNvSpPr txBox="1"/>
          <p:nvPr/>
        </p:nvSpPr>
        <p:spPr>
          <a:xfrm>
            <a:off x="4408448" y="3418910"/>
            <a:ext cx="2088995" cy="1477328"/>
          </a:xfrm>
          <a:prstGeom prst="rect">
            <a:avLst/>
          </a:prstGeom>
          <a:noFill/>
        </p:spPr>
        <p:txBody>
          <a:bodyPr wrap="square" rtlCol="0">
            <a:spAutoFit/>
          </a:bodyPr>
          <a:lstStyle/>
          <a:p>
            <a:pPr marL="0" marR="0" algn="ctr"/>
            <a:r>
              <a:rPr lang="en-US" sz="900" b="1" dirty="0">
                <a:effectLst/>
                <a:latin typeface="Gibson Thin" pitchFamily="50" charset="0"/>
                <a:ea typeface="Gibson Thin" pitchFamily="50" charset="0"/>
              </a:rPr>
              <a:t>Barbara G. Bokhour, PhD</a:t>
            </a:r>
          </a:p>
          <a:p>
            <a:pPr marL="0" marR="0" algn="ctr"/>
            <a:r>
              <a:rPr lang="en-US" sz="900" dirty="0">
                <a:effectLst/>
                <a:latin typeface="Gibson Thin" pitchFamily="50" charset="0"/>
                <a:ea typeface="Gibson Thin" pitchFamily="50" charset="0"/>
              </a:rPr>
              <a:t>Director, Center for Health Optimization and Implementation Research, VA Bedford Healthcare System</a:t>
            </a:r>
          </a:p>
          <a:p>
            <a:pPr marL="0" marR="0" algn="ctr"/>
            <a:endParaRPr lang="en-US" sz="900" dirty="0">
              <a:latin typeface="Gibson Thin" pitchFamily="50" charset="0"/>
              <a:ea typeface="Gibson Thin" pitchFamily="50" charset="0"/>
            </a:endParaRPr>
          </a:p>
          <a:p>
            <a:pPr marL="0" marR="0" algn="ctr"/>
            <a:r>
              <a:rPr lang="en-US" sz="900" dirty="0">
                <a:effectLst/>
                <a:latin typeface="Gibson Thin" pitchFamily="50" charset="0"/>
                <a:ea typeface="Gibson Thin" pitchFamily="50" charset="0"/>
              </a:rPr>
              <a:t>Professor, Division of Preventive and Behavioral Medicine, Department of Population and Quantitative Health Sciences- University of Massachusetts Chan Medical School</a:t>
            </a:r>
          </a:p>
        </p:txBody>
      </p:sp>
      <p:sp>
        <p:nvSpPr>
          <p:cNvPr id="16" name="TextBox 15">
            <a:extLst>
              <a:ext uri="{FF2B5EF4-FFF2-40B4-BE49-F238E27FC236}">
                <a16:creationId xmlns:a16="http://schemas.microsoft.com/office/drawing/2014/main" id="{36A00156-2E29-1D09-BF49-6E2EE99C8B2D}"/>
              </a:ext>
            </a:extLst>
          </p:cNvPr>
          <p:cNvSpPr txBox="1"/>
          <p:nvPr/>
        </p:nvSpPr>
        <p:spPr>
          <a:xfrm>
            <a:off x="6705598" y="3404042"/>
            <a:ext cx="1932877" cy="13388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232B41"/>
                </a:solidFill>
                <a:effectLst/>
                <a:uLnTx/>
                <a:uFillTx/>
                <a:latin typeface="Gibson Thin" pitchFamily="50" charset="0"/>
                <a:ea typeface="Gibson Thin" pitchFamily="50" charset="0"/>
              </a:rPr>
              <a:t>Josh Plavin, MD, MPH, MBA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B41"/>
                </a:solidFill>
                <a:effectLst/>
                <a:uLnTx/>
                <a:uFillTx/>
                <a:latin typeface="Gibson Thin" pitchFamily="50" charset="0"/>
                <a:ea typeface="Gibson Thin" pitchFamily="50" charset="0"/>
              </a:rPr>
              <a:t>Medical Director &amp; Division Chief, Comprehensive Pain Program, University of Vermont Medical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B41"/>
                </a:solidFill>
                <a:effectLst/>
                <a:uLnTx/>
                <a:uFillTx/>
                <a:latin typeface="Gibson Thin" pitchFamily="50" charset="0"/>
                <a:ea typeface="Gibson Thin" pitchFamily="50" charset="0"/>
              </a:rPr>
              <a:t>Clinical Lead, Osher Center for Integrative Health at the University of Vermont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2B41"/>
                </a:solidFill>
                <a:effectLst/>
                <a:uLnTx/>
                <a:uFillTx/>
                <a:latin typeface="Gibson Thin" pitchFamily="50" charset="0"/>
                <a:ea typeface="Gibson Thin" pitchFamily="50" charset="0"/>
              </a:rPr>
              <a:t>Assistant Professor, University of Vermont Larner College of Medicine</a:t>
            </a:r>
          </a:p>
        </p:txBody>
      </p:sp>
      <p:sp>
        <p:nvSpPr>
          <p:cNvPr id="17" name="TextBox 16">
            <a:extLst>
              <a:ext uri="{FF2B5EF4-FFF2-40B4-BE49-F238E27FC236}">
                <a16:creationId xmlns:a16="http://schemas.microsoft.com/office/drawing/2014/main" id="{1AB764A5-AA75-FE16-349E-B407DABD9CD1}"/>
              </a:ext>
            </a:extLst>
          </p:cNvPr>
          <p:cNvSpPr txBox="1"/>
          <p:nvPr/>
        </p:nvSpPr>
        <p:spPr>
          <a:xfrm>
            <a:off x="2304585" y="3450499"/>
            <a:ext cx="1873404" cy="1061829"/>
          </a:xfrm>
          <a:prstGeom prst="rect">
            <a:avLst/>
          </a:prstGeom>
          <a:noFill/>
        </p:spPr>
        <p:txBody>
          <a:bodyPr wrap="square" rtlCol="0">
            <a:spAutoFit/>
          </a:bodyPr>
          <a:lstStyle/>
          <a:p>
            <a:pPr marL="0" marR="0" algn="ctr"/>
            <a:r>
              <a:rPr lang="en-US" sz="900" b="1" dirty="0">
                <a:effectLst/>
                <a:latin typeface="Gibson Thin" pitchFamily="50" charset="0"/>
                <a:ea typeface="Gibson Thin" pitchFamily="50" charset="0"/>
              </a:rPr>
              <a:t>Taryn De Sio Garber, M.Ed., MS</a:t>
            </a:r>
          </a:p>
          <a:p>
            <a:pPr marL="0" marR="0" algn="ctr"/>
            <a:r>
              <a:rPr lang="en-US" sz="900" dirty="0">
                <a:effectLst/>
                <a:latin typeface="Gibson Thin" pitchFamily="50" charset="0"/>
                <a:ea typeface="Gibson Thin" pitchFamily="50" charset="0"/>
              </a:rPr>
              <a:t>Associate Director </a:t>
            </a:r>
          </a:p>
          <a:p>
            <a:pPr marL="0" marR="0" algn="ctr"/>
            <a:r>
              <a:rPr lang="en-US" sz="900" dirty="0">
                <a:effectLst/>
                <a:latin typeface="Gibson Thin" pitchFamily="50" charset="0"/>
                <a:ea typeface="Gibson Thin" pitchFamily="50" charset="0"/>
              </a:rPr>
              <a:t>Whole Health </a:t>
            </a:r>
            <a:r>
              <a:rPr lang="en-US" sz="900" dirty="0">
                <a:latin typeface="Gibson Thin" pitchFamily="50" charset="0"/>
                <a:ea typeface="Gibson Thin" pitchFamily="50" charset="0"/>
              </a:rPr>
              <a:t>in The States &amp; Special Projects</a:t>
            </a:r>
          </a:p>
          <a:p>
            <a:pPr marL="0" marR="0" algn="ctr"/>
            <a:r>
              <a:rPr lang="en-US" sz="900" dirty="0">
                <a:effectLst/>
                <a:latin typeface="Gibson Thin" pitchFamily="50" charset="0"/>
                <a:ea typeface="Gibson Thin" pitchFamily="50" charset="0"/>
              </a:rPr>
              <a:t>Academic Consortium for Integrative Medicine and Health</a:t>
            </a:r>
          </a:p>
          <a:p>
            <a:pPr marL="0" marR="0" algn="ctr"/>
            <a:endParaRPr lang="en-US" sz="900" dirty="0">
              <a:latin typeface="Calibri" panose="020F0502020204030204" pitchFamily="34" charset="0"/>
              <a:ea typeface="Aptos" panose="020B0004020202020204" pitchFamily="34" charset="0"/>
            </a:endParaRPr>
          </a:p>
        </p:txBody>
      </p:sp>
      <p:sp>
        <p:nvSpPr>
          <p:cNvPr id="18" name="TextBox 17">
            <a:extLst>
              <a:ext uri="{FF2B5EF4-FFF2-40B4-BE49-F238E27FC236}">
                <a16:creationId xmlns:a16="http://schemas.microsoft.com/office/drawing/2014/main" id="{89298ADD-5528-1BC3-7B90-0597D75831B1}"/>
              </a:ext>
            </a:extLst>
          </p:cNvPr>
          <p:cNvSpPr txBox="1"/>
          <p:nvPr/>
        </p:nvSpPr>
        <p:spPr>
          <a:xfrm>
            <a:off x="113912" y="3418910"/>
            <a:ext cx="1873404" cy="923330"/>
          </a:xfrm>
          <a:prstGeom prst="rect">
            <a:avLst/>
          </a:prstGeom>
          <a:noFill/>
        </p:spPr>
        <p:txBody>
          <a:bodyPr wrap="square" rtlCol="0">
            <a:spAutoFit/>
          </a:bodyPr>
          <a:lstStyle/>
          <a:p>
            <a:pPr algn="ctr"/>
            <a:r>
              <a:rPr lang="en-US" sz="900" b="1" dirty="0">
                <a:latin typeface="Gibson Thin" pitchFamily="50" charset="0"/>
                <a:ea typeface="Gibson Thin" pitchFamily="50" charset="0"/>
              </a:rPr>
              <a:t>Benjamin Kligler MD MPH</a:t>
            </a:r>
          </a:p>
          <a:p>
            <a:pPr marL="0" marR="0" algn="ctr"/>
            <a:r>
              <a:rPr lang="en-US" sz="900" dirty="0">
                <a:effectLst/>
                <a:latin typeface="Gibson Thin" pitchFamily="50" charset="0"/>
                <a:ea typeface="Gibson Thin" pitchFamily="50" charset="0"/>
              </a:rPr>
              <a:t>Executive Director</a:t>
            </a:r>
          </a:p>
          <a:p>
            <a:pPr marL="0" marR="0" algn="ctr"/>
            <a:r>
              <a:rPr lang="en-US" sz="900" dirty="0">
                <a:effectLst/>
                <a:latin typeface="Gibson Thin" pitchFamily="50" charset="0"/>
                <a:ea typeface="Gibson Thin" pitchFamily="50" charset="0"/>
              </a:rPr>
              <a:t>Office of Patient Centered Care &amp; Cultural Transformation</a:t>
            </a:r>
          </a:p>
          <a:p>
            <a:pPr marL="0" marR="0" algn="ctr"/>
            <a:r>
              <a:rPr lang="en-US" sz="900" dirty="0">
                <a:effectLst/>
                <a:latin typeface="Gibson Thin" pitchFamily="50" charset="0"/>
                <a:ea typeface="Gibson Thin" pitchFamily="50" charset="0"/>
              </a:rPr>
              <a:t>Veterans Health Administration</a:t>
            </a:r>
          </a:p>
          <a:p>
            <a:pPr marL="0" marR="0" algn="ctr"/>
            <a:endParaRPr lang="en-US" sz="900" dirty="0">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157196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4D79660-3F14-18B6-C83C-D2ED3AC7FDDF}"/>
              </a:ext>
            </a:extLst>
          </p:cNvPr>
          <p:cNvGraphicFramePr>
            <a:graphicFrameLocks noGrp="1"/>
          </p:cNvGraphicFramePr>
          <p:nvPr>
            <p:ph idx="1"/>
            <p:extLst>
              <p:ext uri="{D42A27DB-BD31-4B8C-83A1-F6EECF244321}">
                <p14:modId xmlns:p14="http://schemas.microsoft.com/office/powerpoint/2010/main" val="2633907900"/>
              </p:ext>
            </p:extLst>
          </p:nvPr>
        </p:nvGraphicFramePr>
        <p:xfrm>
          <a:off x="130261" y="1205163"/>
          <a:ext cx="7887285" cy="3938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9D16185-36E2-FAC0-45B8-1C2081A13B4F}"/>
              </a:ext>
            </a:extLst>
          </p:cNvPr>
          <p:cNvSpPr>
            <a:spLocks noGrp="1"/>
          </p:cNvSpPr>
          <p:nvPr>
            <p:ph type="title"/>
          </p:nvPr>
        </p:nvSpPr>
        <p:spPr>
          <a:xfrm>
            <a:off x="252452" y="277973"/>
            <a:ext cx="7765094" cy="823540"/>
          </a:xfrm>
        </p:spPr>
        <p:txBody>
          <a:bodyPr/>
          <a:lstStyle/>
          <a:p>
            <a:r>
              <a:rPr lang="en-US" sz="3600" dirty="0">
                <a:solidFill>
                  <a:srgbClr val="5874A9"/>
                </a:solidFill>
                <a:latin typeface="Gibson" pitchFamily="50" charset="0"/>
                <a:ea typeface="Gibson" pitchFamily="50" charset="0"/>
                <a:cs typeface="Arial" panose="020B0604020202020204" pitchFamily="34" charset="0"/>
              </a:rPr>
              <a:t>Measurement Framework Purpose</a:t>
            </a:r>
          </a:p>
        </p:txBody>
      </p:sp>
    </p:spTree>
    <p:extLst>
      <p:ext uri="{BB962C8B-B14F-4D97-AF65-F5344CB8AC3E}">
        <p14:creationId xmlns:p14="http://schemas.microsoft.com/office/powerpoint/2010/main" val="131917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E765E9-7466-5D8C-CE5F-957E19A53769}"/>
              </a:ext>
            </a:extLst>
          </p:cNvPr>
          <p:cNvSpPr>
            <a:spLocks noGrp="1"/>
          </p:cNvSpPr>
          <p:nvPr>
            <p:ph idx="1"/>
          </p:nvPr>
        </p:nvSpPr>
        <p:spPr>
          <a:xfrm>
            <a:off x="324624" y="1540265"/>
            <a:ext cx="8455077" cy="3386667"/>
          </a:xfrm>
        </p:spPr>
        <p:txBody>
          <a:bodyPr>
            <a:normAutofit fontScale="70000" lnSpcReduction="20000"/>
          </a:bodyPr>
          <a:lstStyle/>
          <a:p>
            <a:pPr marL="457200" indent="-457200">
              <a:buFont typeface="Arial" panose="020B0604020202020204" pitchFamily="34" charset="0"/>
              <a:buChar char="•"/>
            </a:pPr>
            <a:r>
              <a:rPr lang="en-US" b="1" dirty="0">
                <a:solidFill>
                  <a:schemeClr val="bg1"/>
                </a:solidFill>
                <a:latin typeface="Gibson Thin" pitchFamily="50" charset="0"/>
                <a:ea typeface="Gibson Thin" pitchFamily="50" charset="0"/>
              </a:rPr>
              <a:t>Provide Practical Guidance</a:t>
            </a:r>
          </a:p>
          <a:p>
            <a:pPr marL="457200" indent="-457200">
              <a:buFont typeface="Arial" panose="020B0604020202020204" pitchFamily="34" charset="0"/>
              <a:buChar char="•"/>
            </a:pPr>
            <a:r>
              <a:rPr lang="en-US" b="1" dirty="0">
                <a:solidFill>
                  <a:schemeClr val="accent2"/>
                </a:solidFill>
                <a:latin typeface="Gibson Thin" pitchFamily="50" charset="0"/>
                <a:ea typeface="Gibson Thin" pitchFamily="50" charset="0"/>
              </a:rPr>
              <a:t>Whole Health Measurement, in the context of Comprehensive Pain Care </a:t>
            </a:r>
          </a:p>
          <a:p>
            <a:pPr marL="457200" indent="-457200">
              <a:buFont typeface="Arial" panose="020B0604020202020204" pitchFamily="34" charset="0"/>
              <a:buChar char="•"/>
            </a:pPr>
            <a:r>
              <a:rPr lang="en-US" sz="2900" b="1" dirty="0">
                <a:solidFill>
                  <a:schemeClr val="bg1"/>
                </a:solidFill>
                <a:latin typeface="Gibson Thin" pitchFamily="50" charset="0"/>
                <a:ea typeface="Gibson Thin" pitchFamily="50" charset="0"/>
              </a:rPr>
              <a:t>Consider Range of Measurement and Evaluation Domains</a:t>
            </a:r>
          </a:p>
          <a:p>
            <a:pPr marL="457200" indent="-457200">
              <a:buFont typeface="Arial" panose="020B0604020202020204" pitchFamily="34" charset="0"/>
              <a:buChar char="•"/>
            </a:pPr>
            <a:r>
              <a:rPr lang="en-US" sz="2900" b="1" dirty="0">
                <a:solidFill>
                  <a:schemeClr val="accent2"/>
                </a:solidFill>
                <a:latin typeface="Gibson Thin" pitchFamily="50" charset="0"/>
                <a:ea typeface="Gibson Thin" pitchFamily="50" charset="0"/>
              </a:rPr>
              <a:t>Clinical Focused Tool (primary), but Considers Other Stakeholder Groups</a:t>
            </a:r>
          </a:p>
          <a:p>
            <a:pPr marL="457200" indent="-457200">
              <a:buFont typeface="Arial" panose="020B0604020202020204" pitchFamily="34" charset="0"/>
              <a:buChar char="•"/>
            </a:pPr>
            <a:r>
              <a:rPr lang="en-US" sz="2900" b="1" dirty="0">
                <a:solidFill>
                  <a:schemeClr val="bg1"/>
                </a:solidFill>
                <a:latin typeface="Gibson Thin" pitchFamily="50" charset="0"/>
                <a:ea typeface="Gibson Thin" pitchFamily="50" charset="0"/>
              </a:rPr>
              <a:t>Stakeholder Relationships</a:t>
            </a:r>
          </a:p>
          <a:p>
            <a:pPr marL="457200" indent="-457200">
              <a:buFont typeface="Arial" panose="020B0604020202020204" pitchFamily="34" charset="0"/>
              <a:buChar char="•"/>
            </a:pPr>
            <a:r>
              <a:rPr lang="en-US" sz="2900" b="1" dirty="0">
                <a:solidFill>
                  <a:schemeClr val="accent2"/>
                </a:solidFill>
                <a:latin typeface="Gibson Thin" pitchFamily="50" charset="0"/>
                <a:ea typeface="Gibson Thin" pitchFamily="50" charset="0"/>
              </a:rPr>
              <a:t>Adaptable to Different Setting</a:t>
            </a:r>
          </a:p>
          <a:p>
            <a:pPr marL="457200" indent="-457200">
              <a:buFont typeface="Arial" panose="020B0604020202020204" pitchFamily="34" charset="0"/>
              <a:buChar char="•"/>
            </a:pPr>
            <a:r>
              <a:rPr lang="en-US" sz="2900" b="1" dirty="0">
                <a:solidFill>
                  <a:schemeClr val="bg1"/>
                </a:solidFill>
                <a:latin typeface="Gibson Thin" pitchFamily="50" charset="0"/>
                <a:ea typeface="Gibson Thin" pitchFamily="50" charset="0"/>
              </a:rPr>
              <a:t>Share Preliminary Information from Partners</a:t>
            </a:r>
          </a:p>
          <a:p>
            <a:pPr marL="457200"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43A5BDF-ACE9-3772-2F87-EBFFB7092F69}"/>
              </a:ext>
            </a:extLst>
          </p:cNvPr>
          <p:cNvSpPr>
            <a:spLocks noGrp="1"/>
          </p:cNvSpPr>
          <p:nvPr>
            <p:ph type="title"/>
          </p:nvPr>
        </p:nvSpPr>
        <p:spPr>
          <a:xfrm>
            <a:off x="235414" y="362303"/>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Goals of the Framework</a:t>
            </a:r>
          </a:p>
        </p:txBody>
      </p:sp>
    </p:spTree>
    <p:extLst>
      <p:ext uri="{BB962C8B-B14F-4D97-AF65-F5344CB8AC3E}">
        <p14:creationId xmlns:p14="http://schemas.microsoft.com/office/powerpoint/2010/main" val="1433563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8B1B0-853C-25DD-E642-C7951EECAC4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79DF3-790C-4208-4062-B70433CCC24E}"/>
              </a:ext>
            </a:extLst>
          </p:cNvPr>
          <p:cNvSpPr>
            <a:spLocks noGrp="1"/>
          </p:cNvSpPr>
          <p:nvPr>
            <p:ph idx="1"/>
          </p:nvPr>
        </p:nvSpPr>
        <p:spPr>
          <a:xfrm>
            <a:off x="199495" y="1590262"/>
            <a:ext cx="8745009" cy="3386667"/>
          </a:xfrm>
        </p:spPr>
        <p:txBody>
          <a:bodyPr>
            <a:normAutofit/>
          </a:bodyPr>
          <a:lstStyle/>
          <a:p>
            <a:pPr marL="457200" indent="-457200">
              <a:buFont typeface="Arial" panose="020B0604020202020204" pitchFamily="34" charset="0"/>
              <a:buChar char="•"/>
            </a:pPr>
            <a:r>
              <a:rPr lang="en-US" sz="1800" b="1" dirty="0">
                <a:latin typeface="Gibson" pitchFamily="50" charset="0"/>
                <a:ea typeface="Gibson" pitchFamily="50" charset="0"/>
              </a:rPr>
              <a:t>Collaborative Effort</a:t>
            </a:r>
            <a:r>
              <a:rPr lang="en-US" sz="1800" dirty="0">
                <a:latin typeface="Gibson" pitchFamily="50" charset="0"/>
                <a:ea typeface="Gibson" pitchFamily="50" charset="0"/>
              </a:rPr>
              <a:t>: Insights from three WHITS partners and national resources.</a:t>
            </a:r>
          </a:p>
          <a:p>
            <a:pPr marL="457200" indent="-457200">
              <a:buFont typeface="Arial" panose="020B0604020202020204" pitchFamily="34" charset="0"/>
              <a:buChar char="•"/>
            </a:pPr>
            <a:r>
              <a:rPr lang="en-US" sz="1800" b="1" dirty="0">
                <a:latin typeface="Gibson" pitchFamily="50" charset="0"/>
                <a:ea typeface="Gibson" pitchFamily="50" charset="0"/>
              </a:rPr>
              <a:t>Evolving Science</a:t>
            </a:r>
            <a:r>
              <a:rPr lang="en-US" sz="1800" dirty="0">
                <a:latin typeface="Gibson" pitchFamily="50" charset="0"/>
                <a:ea typeface="Gibson" pitchFamily="50" charset="0"/>
              </a:rPr>
              <a:t>: Framework is comprehensive but a starting point, not exhaustive.</a:t>
            </a:r>
          </a:p>
          <a:p>
            <a:pPr marL="457200" indent="-457200">
              <a:buFont typeface="Arial" panose="020B0604020202020204" pitchFamily="34" charset="0"/>
              <a:buChar char="•"/>
            </a:pPr>
            <a:r>
              <a:rPr lang="en-US" sz="1800" b="1" dirty="0">
                <a:latin typeface="Gibson" pitchFamily="50" charset="0"/>
                <a:ea typeface="Gibson" pitchFamily="50" charset="0"/>
              </a:rPr>
              <a:t>Importance of Measures</a:t>
            </a:r>
            <a:r>
              <a:rPr lang="en-US" sz="1800" dirty="0">
                <a:latin typeface="Gibson" pitchFamily="50" charset="0"/>
                <a:ea typeface="Gibson" pitchFamily="50" charset="0"/>
              </a:rPr>
              <a:t>: Critical to recognize how measures inform care and drive transformation in health care.</a:t>
            </a:r>
          </a:p>
          <a:p>
            <a:pPr marL="457200" indent="-457200">
              <a:buFont typeface="Arial" panose="020B0604020202020204" pitchFamily="34" charset="0"/>
              <a:buChar char="•"/>
            </a:pPr>
            <a:r>
              <a:rPr lang="en-US" sz="1800" b="1" dirty="0">
                <a:latin typeface="Gibson" pitchFamily="50" charset="0"/>
                <a:ea typeface="Gibson" pitchFamily="50" charset="0"/>
              </a:rPr>
              <a:t>Support for Different Audiences</a:t>
            </a:r>
            <a:r>
              <a:rPr lang="en-US" sz="1800" dirty="0">
                <a:latin typeface="Gibson" pitchFamily="50" charset="0"/>
                <a:ea typeface="Gibson" pitchFamily="50" charset="0"/>
              </a:rPr>
              <a:t>: Provides foundation from partners’ experiences.</a:t>
            </a:r>
          </a:p>
        </p:txBody>
      </p:sp>
      <p:sp>
        <p:nvSpPr>
          <p:cNvPr id="3" name="Title 2">
            <a:extLst>
              <a:ext uri="{FF2B5EF4-FFF2-40B4-BE49-F238E27FC236}">
                <a16:creationId xmlns:a16="http://schemas.microsoft.com/office/drawing/2014/main" id="{CD10C79C-2D41-65E2-44CD-89B3F68E0628}"/>
              </a:ext>
            </a:extLst>
          </p:cNvPr>
          <p:cNvSpPr>
            <a:spLocks noGrp="1"/>
          </p:cNvSpPr>
          <p:nvPr>
            <p:ph type="title"/>
          </p:nvPr>
        </p:nvSpPr>
        <p:spPr>
          <a:xfrm>
            <a:off x="319643" y="301723"/>
            <a:ext cx="8425366"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Framework &amp; Collaboration</a:t>
            </a:r>
          </a:p>
        </p:txBody>
      </p:sp>
      <p:sp>
        <p:nvSpPr>
          <p:cNvPr id="4" name="Rectangle 3">
            <a:extLst>
              <a:ext uri="{FF2B5EF4-FFF2-40B4-BE49-F238E27FC236}">
                <a16:creationId xmlns:a16="http://schemas.microsoft.com/office/drawing/2014/main" id="{D946B9B3-53D0-9F5A-06A5-90DF13C3EA68}"/>
              </a:ext>
            </a:extLst>
          </p:cNvPr>
          <p:cNvSpPr/>
          <p:nvPr/>
        </p:nvSpPr>
        <p:spPr>
          <a:xfrm>
            <a:off x="199496" y="1950292"/>
            <a:ext cx="8545514" cy="854927"/>
          </a:xfrm>
          <a:prstGeom prst="rect">
            <a:avLst/>
          </a:prstGeom>
          <a:solidFill>
            <a:srgbClr val="6DAB8D">
              <a:alpha val="27843"/>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9719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791761-0818-4AEC-A22F-86390C71944C}"/>
              </a:ext>
            </a:extLst>
          </p:cNvPr>
          <p:cNvSpPr>
            <a:spLocks noGrp="1"/>
          </p:cNvSpPr>
          <p:nvPr>
            <p:ph type="title"/>
          </p:nvPr>
        </p:nvSpPr>
        <p:spPr>
          <a:xfrm>
            <a:off x="1400659" y="1771106"/>
            <a:ext cx="6843011" cy="1846659"/>
          </a:xfrm>
        </p:spPr>
        <p:txBody>
          <a:bodyPr/>
          <a:lstStyle/>
          <a:p>
            <a:pPr algn="ctr"/>
            <a:r>
              <a:rPr lang="en-US" sz="6000" dirty="0">
                <a:latin typeface="Gibson" pitchFamily="50" charset="0"/>
                <a:ea typeface="Gibson" pitchFamily="50" charset="0"/>
              </a:rPr>
              <a:t>Samples from the Framework</a:t>
            </a:r>
          </a:p>
        </p:txBody>
      </p:sp>
    </p:spTree>
    <p:extLst>
      <p:ext uri="{BB962C8B-B14F-4D97-AF65-F5344CB8AC3E}">
        <p14:creationId xmlns:p14="http://schemas.microsoft.com/office/powerpoint/2010/main" val="2165301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00B164-721A-B1F8-7F8A-C1DC3C3240C6}"/>
              </a:ext>
            </a:extLst>
          </p:cNvPr>
          <p:cNvSpPr>
            <a:spLocks noGrp="1"/>
          </p:cNvSpPr>
          <p:nvPr>
            <p:ph type="title"/>
          </p:nvPr>
        </p:nvSpPr>
        <p:spPr>
          <a:xfrm>
            <a:off x="261067" y="101409"/>
            <a:ext cx="7772421"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Framework </a:t>
            </a:r>
            <a:br>
              <a:rPr lang="en-US" sz="3600" dirty="0">
                <a:solidFill>
                  <a:srgbClr val="5874A9"/>
                </a:solidFill>
                <a:latin typeface="Gibson" pitchFamily="50" charset="0"/>
                <a:ea typeface="Gibson" pitchFamily="50" charset="0"/>
                <a:cs typeface="Arial" panose="020B0604020202020204" pitchFamily="34" charset="0"/>
              </a:rPr>
            </a:br>
            <a:r>
              <a:rPr lang="en-US" sz="3600" dirty="0">
                <a:solidFill>
                  <a:srgbClr val="5874A9"/>
                </a:solidFill>
                <a:latin typeface="Gibson" pitchFamily="50" charset="0"/>
                <a:ea typeface="Gibson" pitchFamily="50" charset="0"/>
                <a:cs typeface="Arial" panose="020B0604020202020204" pitchFamily="34" charset="0"/>
              </a:rPr>
              <a:t> Skeleton</a:t>
            </a:r>
          </a:p>
        </p:txBody>
      </p:sp>
      <p:sp>
        <p:nvSpPr>
          <p:cNvPr id="2" name="Content Placeholder 1">
            <a:extLst>
              <a:ext uri="{FF2B5EF4-FFF2-40B4-BE49-F238E27FC236}">
                <a16:creationId xmlns:a16="http://schemas.microsoft.com/office/drawing/2014/main" id="{2515C422-A876-88AD-EAAF-F7F66B9A842D}"/>
              </a:ext>
            </a:extLst>
          </p:cNvPr>
          <p:cNvSpPr>
            <a:spLocks noGrp="1"/>
          </p:cNvSpPr>
          <p:nvPr>
            <p:ph idx="1"/>
          </p:nvPr>
        </p:nvSpPr>
        <p:spPr>
          <a:xfrm>
            <a:off x="79347" y="1328010"/>
            <a:ext cx="2752085" cy="3423424"/>
          </a:xfrm>
        </p:spPr>
        <p:txBody>
          <a:bodyPr>
            <a:noAutofit/>
          </a:bodyPr>
          <a:lstStyle/>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Purpose &amp; Goals</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Definition of WH in the context of CPC</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Stakeholder Analysis &amp; Measures</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Lessons from VHA, FQHC, Health System </a:t>
            </a:r>
          </a:p>
          <a:p>
            <a:pPr marL="739775" lvl="1" indent="-514350" defTabSz="914400" eaLnBrk="0" fontAlgn="base" hangingPunct="0">
              <a:lnSpc>
                <a:spcPct val="150000"/>
              </a:lnSpc>
              <a:spcBef>
                <a:spcPct val="0"/>
              </a:spcBef>
              <a:spcAft>
                <a:spcPct val="0"/>
              </a:spcAft>
              <a:buClrTx/>
            </a:pPr>
            <a:r>
              <a:rPr lang="en-US" sz="1400" dirty="0">
                <a:solidFill>
                  <a:srgbClr val="808080"/>
                </a:solidFill>
                <a:latin typeface="Gibson Thin" pitchFamily="50" charset="0"/>
                <a:ea typeface="Gibson Thin" pitchFamily="50" charset="0"/>
                <a:cs typeface="Open Sans" panose="020B0606030504020204" pitchFamily="34" charset="0"/>
              </a:rPr>
              <a:t>Measurement Tables</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Considerations &amp; Implementations Discussion </a:t>
            </a:r>
          </a:p>
          <a:p>
            <a:pPr marL="514350" indent="-514350" defTabSz="914400" eaLnBrk="0" fontAlgn="base" hangingPunct="0">
              <a:lnSpc>
                <a:spcPct val="150000"/>
              </a:lnSpc>
              <a:spcBef>
                <a:spcPct val="0"/>
              </a:spcBef>
              <a:spcAft>
                <a:spcPct val="0"/>
              </a:spcAft>
              <a:buClrTx/>
              <a:buFont typeface="+mj-lt"/>
              <a:buAutoNum type="romanUcPeriod"/>
            </a:pPr>
            <a:r>
              <a:rPr lang="en-US" sz="1400" dirty="0">
                <a:solidFill>
                  <a:srgbClr val="808080"/>
                </a:solidFill>
                <a:latin typeface="Gibson Thin" pitchFamily="50" charset="0"/>
                <a:ea typeface="Gibson Thin" pitchFamily="50" charset="0"/>
                <a:cs typeface="Open Sans" panose="020B0606030504020204" pitchFamily="34" charset="0"/>
              </a:rPr>
              <a:t>Supporting Resources</a:t>
            </a:r>
            <a:endParaRPr lang="en-US" sz="1400" dirty="0">
              <a:latin typeface="Gibson Thin" pitchFamily="50" charset="0"/>
              <a:ea typeface="Gibson Thin" pitchFamily="50" charset="0"/>
            </a:endParaRPr>
          </a:p>
          <a:p>
            <a:endParaRPr lang="en-US" sz="2400" dirty="0">
              <a:latin typeface="Gibson Thin" pitchFamily="50" charset="0"/>
              <a:ea typeface="Gibson Thin" pitchFamily="50" charset="0"/>
            </a:endParaRPr>
          </a:p>
        </p:txBody>
      </p:sp>
      <p:pic>
        <p:nvPicPr>
          <p:cNvPr id="10" name="Picture 9">
            <a:extLst>
              <a:ext uri="{FF2B5EF4-FFF2-40B4-BE49-F238E27FC236}">
                <a16:creationId xmlns:a16="http://schemas.microsoft.com/office/drawing/2014/main" id="{6E248CD6-E90E-87AF-5615-8AC1CBE627C5}"/>
              </a:ext>
            </a:extLst>
          </p:cNvPr>
          <p:cNvPicPr>
            <a:picLocks noChangeAspect="1"/>
          </p:cNvPicPr>
          <p:nvPr/>
        </p:nvPicPr>
        <p:blipFill>
          <a:blip r:embed="rId3"/>
          <a:stretch>
            <a:fillRect/>
          </a:stretch>
        </p:blipFill>
        <p:spPr>
          <a:xfrm>
            <a:off x="4236528" y="345"/>
            <a:ext cx="4152083" cy="4751089"/>
          </a:xfrm>
          <a:prstGeom prst="rect">
            <a:avLst/>
          </a:prstGeom>
        </p:spPr>
      </p:pic>
      <p:pic>
        <p:nvPicPr>
          <p:cNvPr id="12" name="Picture 11">
            <a:extLst>
              <a:ext uri="{FF2B5EF4-FFF2-40B4-BE49-F238E27FC236}">
                <a16:creationId xmlns:a16="http://schemas.microsoft.com/office/drawing/2014/main" id="{B0ECA87B-B885-7A49-5E3A-7E9056EDE70C}"/>
              </a:ext>
            </a:extLst>
          </p:cNvPr>
          <p:cNvPicPr>
            <a:picLocks noChangeAspect="1"/>
          </p:cNvPicPr>
          <p:nvPr/>
        </p:nvPicPr>
        <p:blipFill>
          <a:blip r:embed="rId4"/>
          <a:stretch>
            <a:fillRect/>
          </a:stretch>
        </p:blipFill>
        <p:spPr>
          <a:xfrm>
            <a:off x="7271224" y="3986631"/>
            <a:ext cx="935206" cy="907206"/>
          </a:xfrm>
          <a:prstGeom prst="rect">
            <a:avLst/>
          </a:prstGeom>
          <a:ln w="19050">
            <a:solidFill>
              <a:schemeClr val="bg2"/>
            </a:solidFill>
          </a:ln>
        </p:spPr>
      </p:pic>
      <p:sp>
        <p:nvSpPr>
          <p:cNvPr id="4" name="TextBox 3">
            <a:extLst>
              <a:ext uri="{FF2B5EF4-FFF2-40B4-BE49-F238E27FC236}">
                <a16:creationId xmlns:a16="http://schemas.microsoft.com/office/drawing/2014/main" id="{6B75CF0E-295A-B538-DCB2-CB2FFD366706}"/>
              </a:ext>
            </a:extLst>
          </p:cNvPr>
          <p:cNvSpPr txBox="1"/>
          <p:nvPr/>
        </p:nvSpPr>
        <p:spPr>
          <a:xfrm>
            <a:off x="3233348" y="1716489"/>
            <a:ext cx="5751094" cy="276999"/>
          </a:xfrm>
          <a:prstGeom prst="rect">
            <a:avLst/>
          </a:prstGeom>
          <a:solidFill>
            <a:schemeClr val="accent1">
              <a:lumMod val="40000"/>
              <a:lumOff val="60000"/>
            </a:schemeClr>
          </a:solidFill>
        </p:spPr>
        <p:txBody>
          <a:bodyPr wrap="square" rtlCol="0">
            <a:spAutoFit/>
          </a:bodyPr>
          <a:lstStyle/>
          <a:p>
            <a:pPr algn="ctr"/>
            <a:r>
              <a:rPr lang="en-US" sz="1200" dirty="0">
                <a:latin typeface="Gibson" pitchFamily="50" charset="0"/>
                <a:ea typeface="Gibson" pitchFamily="50" charset="0"/>
              </a:rPr>
              <a:t>Offer supplemental learning modules to guide different users through the framework</a:t>
            </a:r>
          </a:p>
        </p:txBody>
      </p:sp>
    </p:spTree>
    <p:extLst>
      <p:ext uri="{BB962C8B-B14F-4D97-AF65-F5344CB8AC3E}">
        <p14:creationId xmlns:p14="http://schemas.microsoft.com/office/powerpoint/2010/main" val="2652221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250" fill="hold"/>
                                        <p:tgtEl>
                                          <p:spTgt spid="4"/>
                                        </p:tgtEl>
                                        <p:attrNameLst>
                                          <p:attrName>ppt_x</p:attrName>
                                        </p:attrNameLst>
                                      </p:cBhvr>
                                      <p:tavLst>
                                        <p:tav tm="0">
                                          <p:val>
                                            <p:strVal val="#ppt_x"/>
                                          </p:val>
                                        </p:tav>
                                        <p:tav tm="100000">
                                          <p:val>
                                            <p:strVal val="#ppt_x"/>
                                          </p:val>
                                        </p:tav>
                                      </p:tavLst>
                                    </p:anim>
                                    <p:anim calcmode="lin" valueType="num">
                                      <p:cBhvr additive="base">
                                        <p:cTn id="8" dur="4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9762-9881-C9FE-F0D1-3D3EE5D2E0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2D5391-A64E-D7B0-3B15-3D2B1715350B}"/>
              </a:ext>
            </a:extLst>
          </p:cNvPr>
          <p:cNvSpPr>
            <a:spLocks noGrp="1"/>
          </p:cNvSpPr>
          <p:nvPr>
            <p:ph type="title"/>
          </p:nvPr>
        </p:nvSpPr>
        <p:spPr>
          <a:xfrm>
            <a:off x="190810" y="162918"/>
            <a:ext cx="3771590" cy="1412694"/>
          </a:xfrm>
        </p:spPr>
        <p:txBody>
          <a:bodyPr/>
          <a:lstStyle/>
          <a:p>
            <a:r>
              <a:rPr lang="en-US" sz="3600" dirty="0">
                <a:solidFill>
                  <a:srgbClr val="5874A9"/>
                </a:solidFill>
                <a:latin typeface="Gibson" pitchFamily="50" charset="0"/>
                <a:ea typeface="Gibson" pitchFamily="50" charset="0"/>
                <a:cs typeface="Arial" panose="020B0604020202020204" pitchFamily="34" charset="0"/>
              </a:rPr>
              <a:t>Sample from Stakeholder</a:t>
            </a:r>
            <a:br>
              <a:rPr lang="en-US" sz="3600" dirty="0">
                <a:solidFill>
                  <a:srgbClr val="5874A9"/>
                </a:solidFill>
                <a:latin typeface="Gibson" pitchFamily="50" charset="0"/>
                <a:ea typeface="Gibson" pitchFamily="50" charset="0"/>
                <a:cs typeface="Arial" panose="020B0604020202020204" pitchFamily="34" charset="0"/>
              </a:rPr>
            </a:br>
            <a:r>
              <a:rPr lang="en-US" sz="3600" dirty="0">
                <a:solidFill>
                  <a:srgbClr val="5874A9"/>
                </a:solidFill>
                <a:latin typeface="Gibson" pitchFamily="50" charset="0"/>
                <a:ea typeface="Gibson" pitchFamily="50" charset="0"/>
                <a:cs typeface="Arial" panose="020B0604020202020204" pitchFamily="34" charset="0"/>
              </a:rPr>
              <a:t> Section</a:t>
            </a:r>
          </a:p>
        </p:txBody>
      </p:sp>
      <p:pic>
        <p:nvPicPr>
          <p:cNvPr id="5" name="Picture 4">
            <a:extLst>
              <a:ext uri="{FF2B5EF4-FFF2-40B4-BE49-F238E27FC236}">
                <a16:creationId xmlns:a16="http://schemas.microsoft.com/office/drawing/2014/main" id="{8264CFE6-4C9A-F036-6B63-5F75F0E00CDA}"/>
              </a:ext>
            </a:extLst>
          </p:cNvPr>
          <p:cNvPicPr>
            <a:picLocks noChangeAspect="1"/>
          </p:cNvPicPr>
          <p:nvPr/>
        </p:nvPicPr>
        <p:blipFill>
          <a:blip r:embed="rId3"/>
          <a:stretch>
            <a:fillRect/>
          </a:stretch>
        </p:blipFill>
        <p:spPr>
          <a:xfrm>
            <a:off x="144975" y="1713008"/>
            <a:ext cx="4921474" cy="3296314"/>
          </a:xfrm>
          <a:prstGeom prst="rect">
            <a:avLst/>
          </a:prstGeom>
        </p:spPr>
      </p:pic>
      <p:pic>
        <p:nvPicPr>
          <p:cNvPr id="8" name="Picture 7">
            <a:extLst>
              <a:ext uri="{FF2B5EF4-FFF2-40B4-BE49-F238E27FC236}">
                <a16:creationId xmlns:a16="http://schemas.microsoft.com/office/drawing/2014/main" id="{1A113CA5-556F-1D7A-4C4D-9D87474BCBAF}"/>
              </a:ext>
            </a:extLst>
          </p:cNvPr>
          <p:cNvPicPr>
            <a:picLocks noChangeAspect="1"/>
          </p:cNvPicPr>
          <p:nvPr/>
        </p:nvPicPr>
        <p:blipFill>
          <a:blip r:embed="rId4"/>
          <a:stretch>
            <a:fillRect/>
          </a:stretch>
        </p:blipFill>
        <p:spPr>
          <a:xfrm>
            <a:off x="4223230" y="326659"/>
            <a:ext cx="4775795" cy="3080218"/>
          </a:xfrm>
          <a:prstGeom prst="rect">
            <a:avLst/>
          </a:prstGeom>
        </p:spPr>
      </p:pic>
      <p:sp>
        <p:nvSpPr>
          <p:cNvPr id="9" name="TextBox 8">
            <a:extLst>
              <a:ext uri="{FF2B5EF4-FFF2-40B4-BE49-F238E27FC236}">
                <a16:creationId xmlns:a16="http://schemas.microsoft.com/office/drawing/2014/main" id="{817A32A2-CB6B-FAB9-A21F-477330E762D6}"/>
              </a:ext>
            </a:extLst>
          </p:cNvPr>
          <p:cNvSpPr txBox="1"/>
          <p:nvPr/>
        </p:nvSpPr>
        <p:spPr>
          <a:xfrm rot="18746588">
            <a:off x="5343152" y="-61809"/>
            <a:ext cx="3902049" cy="400110"/>
          </a:xfrm>
          <a:prstGeom prst="rect">
            <a:avLst/>
          </a:prstGeom>
          <a:noFill/>
        </p:spPr>
        <p:txBody>
          <a:bodyPr wrap="square" rtlCol="0">
            <a:spAutoFit/>
          </a:bodyPr>
          <a:lstStyle/>
          <a:p>
            <a:r>
              <a:rPr lang="en-US" sz="2000" dirty="0">
                <a:solidFill>
                  <a:srgbClr val="CDD4E5"/>
                </a:solidFill>
                <a:latin typeface="Gibson Thin" pitchFamily="50" charset="0"/>
                <a:ea typeface="Gibson Thin" pitchFamily="50" charset="0"/>
              </a:rPr>
              <a:t>DRAFT</a:t>
            </a:r>
          </a:p>
        </p:txBody>
      </p:sp>
      <p:sp>
        <p:nvSpPr>
          <p:cNvPr id="10" name="TextBox 9">
            <a:extLst>
              <a:ext uri="{FF2B5EF4-FFF2-40B4-BE49-F238E27FC236}">
                <a16:creationId xmlns:a16="http://schemas.microsoft.com/office/drawing/2014/main" id="{CAADFFBD-2B3B-1F5C-1C96-D4CEBD3A200B}"/>
              </a:ext>
            </a:extLst>
          </p:cNvPr>
          <p:cNvSpPr txBox="1"/>
          <p:nvPr/>
        </p:nvSpPr>
        <p:spPr>
          <a:xfrm rot="18746588">
            <a:off x="1589875" y="1218843"/>
            <a:ext cx="3902049" cy="400110"/>
          </a:xfrm>
          <a:prstGeom prst="rect">
            <a:avLst/>
          </a:prstGeom>
          <a:noFill/>
        </p:spPr>
        <p:txBody>
          <a:bodyPr wrap="square" rtlCol="0">
            <a:spAutoFit/>
          </a:bodyPr>
          <a:lstStyle/>
          <a:p>
            <a:r>
              <a:rPr lang="en-US" sz="2000" dirty="0">
                <a:solidFill>
                  <a:srgbClr val="CDD4E5"/>
                </a:solidFill>
                <a:latin typeface="Gibson Thin" pitchFamily="50" charset="0"/>
                <a:ea typeface="Gibson Thin" pitchFamily="50" charset="0"/>
              </a:rPr>
              <a:t>DRAFT</a:t>
            </a:r>
          </a:p>
        </p:txBody>
      </p:sp>
    </p:spTree>
    <p:extLst>
      <p:ext uri="{BB962C8B-B14F-4D97-AF65-F5344CB8AC3E}">
        <p14:creationId xmlns:p14="http://schemas.microsoft.com/office/powerpoint/2010/main" val="2183016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CFEA-8B31-D19E-590D-8E1CAA9D41A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AAD2B76-CF3F-916E-2C8E-10778DA61FD0}"/>
              </a:ext>
            </a:extLst>
          </p:cNvPr>
          <p:cNvSpPr txBox="1"/>
          <p:nvPr/>
        </p:nvSpPr>
        <p:spPr>
          <a:xfrm>
            <a:off x="0" y="1837787"/>
            <a:ext cx="5265174" cy="3305713"/>
          </a:xfrm>
          <a:prstGeom prst="rect">
            <a:avLst/>
          </a:prstGeom>
          <a:solidFill>
            <a:schemeClr val="accent1">
              <a:lumMod val="20000"/>
              <a:lumOff val="80000"/>
            </a:schemeClr>
          </a:solidFill>
        </p:spPr>
        <p:txBody>
          <a:bodyPr wrap="square" rtlCol="0">
            <a:spAutoFit/>
          </a:bodyPr>
          <a:lstStyle/>
          <a:p>
            <a:pPr marR="0" lvl="0">
              <a:lnSpc>
                <a:spcPct val="107000"/>
              </a:lnSpc>
              <a:spcAft>
                <a:spcPts val="800"/>
              </a:spcAft>
              <a:tabLst>
                <a:tab pos="457200" algn="l"/>
              </a:tabLst>
            </a:pPr>
            <a:r>
              <a:rPr lang="en-US" sz="1400" kern="100" dirty="0">
                <a:effectLst/>
                <a:latin typeface="Gibson VF Thin" pitchFamily="2" charset="0"/>
                <a:ea typeface="Gibson VF Thin" pitchFamily="2" charset="0"/>
                <a:cs typeface="Times New Roman" panose="02020603050405020304" pitchFamily="18" charset="0"/>
              </a:rPr>
              <a:t>Desire to Consider measurement and evaluation as they relate to:</a:t>
            </a:r>
          </a:p>
          <a:p>
            <a:pPr marL="171450" marR="0" lvl="0" indent="-171450">
              <a:lnSpc>
                <a:spcPct val="107000"/>
              </a:lnSpc>
              <a:spcAft>
                <a:spcPts val="800"/>
              </a:spcAft>
              <a:buFont typeface="Arial" panose="020B0604020202020204" pitchFamily="34" charset="0"/>
              <a:buChar char="•"/>
              <a:tabLst>
                <a:tab pos="457200" algn="l"/>
              </a:tabLst>
            </a:pPr>
            <a:r>
              <a:rPr lang="en-US" sz="1400" kern="100" dirty="0">
                <a:effectLst/>
                <a:latin typeface="Gibson VF Thin" pitchFamily="2" charset="0"/>
                <a:ea typeface="Gibson VF Thin" pitchFamily="2" charset="0"/>
                <a:cs typeface="Times New Roman" panose="02020603050405020304" pitchFamily="18" charset="0"/>
              </a:rPr>
              <a:t>Patient Reported Outcomes:</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Symptoms and Diseases such as Pain </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Quality of Life and function across all life domains</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Patient Experience </a:t>
            </a:r>
          </a:p>
          <a:p>
            <a:pPr marL="628650" lvl="1" indent="-171450">
              <a:lnSpc>
                <a:spcPct val="107000"/>
              </a:lnSpc>
              <a:spcAft>
                <a:spcPts val="800"/>
              </a:spcAft>
              <a:buFont typeface="Arial" panose="020B0604020202020204" pitchFamily="34" charset="0"/>
              <a:buChar char="•"/>
              <a:tabLst>
                <a:tab pos="1371600" algn="l"/>
              </a:tabLst>
            </a:pPr>
            <a:r>
              <a:rPr lang="en-US" sz="1400" kern="100" dirty="0">
                <a:effectLst/>
                <a:latin typeface="Gibson VF Thin" pitchFamily="2" charset="0"/>
                <a:ea typeface="Gibson VF Thin" pitchFamily="2" charset="0"/>
                <a:cs typeface="Times New Roman" panose="02020603050405020304" pitchFamily="18" charset="0"/>
              </a:rPr>
              <a:t>Well-Being </a:t>
            </a:r>
          </a:p>
          <a:p>
            <a:pPr marL="171450" indent="-171450">
              <a:lnSpc>
                <a:spcPct val="107000"/>
              </a:lnSpc>
              <a:spcAft>
                <a:spcPts val="800"/>
              </a:spcAft>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Cost and Utilization of Care</a:t>
            </a:r>
          </a:p>
          <a:p>
            <a:pPr marL="171450" indent="-171450">
              <a:lnSpc>
                <a:spcPct val="107000"/>
              </a:lnSpc>
              <a:spcAft>
                <a:spcPts val="800"/>
              </a:spcAft>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Value</a:t>
            </a:r>
          </a:p>
          <a:p>
            <a:pPr marL="171450" indent="-171450">
              <a:lnSpc>
                <a:spcPct val="107000"/>
              </a:lnSpc>
              <a:spcAft>
                <a:spcPts val="800"/>
              </a:spcAft>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Therapeutic Relationship </a:t>
            </a:r>
          </a:p>
          <a:p>
            <a:pPr marL="171450" indent="-171450">
              <a:buFont typeface="Arial" panose="020B0604020202020204" pitchFamily="34" charset="0"/>
              <a:buChar char="•"/>
              <a:tabLst>
                <a:tab pos="914400" algn="l"/>
              </a:tabLst>
            </a:pPr>
            <a:r>
              <a:rPr lang="en-US" sz="1400" kern="100" dirty="0">
                <a:effectLst/>
                <a:latin typeface="Gibson VF Thin" pitchFamily="2" charset="0"/>
                <a:ea typeface="Gibson VF Thin" pitchFamily="2" charset="0"/>
                <a:cs typeface="Times New Roman" panose="02020603050405020304" pitchFamily="18" charset="0"/>
              </a:rPr>
              <a:t>Provider Experience (Well-being and Satisfaction)</a:t>
            </a:r>
          </a:p>
        </p:txBody>
      </p:sp>
      <p:sp>
        <p:nvSpPr>
          <p:cNvPr id="3" name="Title 2">
            <a:extLst>
              <a:ext uri="{FF2B5EF4-FFF2-40B4-BE49-F238E27FC236}">
                <a16:creationId xmlns:a16="http://schemas.microsoft.com/office/drawing/2014/main" id="{3D0B0BA0-1DE8-09EF-053B-3249DFD71501}"/>
              </a:ext>
            </a:extLst>
          </p:cNvPr>
          <p:cNvSpPr>
            <a:spLocks noGrp="1"/>
          </p:cNvSpPr>
          <p:nvPr>
            <p:ph type="title"/>
          </p:nvPr>
        </p:nvSpPr>
        <p:spPr>
          <a:xfrm>
            <a:off x="166879" y="140226"/>
            <a:ext cx="3793067" cy="837152"/>
          </a:xfrm>
        </p:spPr>
        <p:txBody>
          <a:bodyPr/>
          <a:lstStyle/>
          <a:p>
            <a:r>
              <a:rPr lang="en-US" dirty="0">
                <a:solidFill>
                  <a:srgbClr val="5874A9"/>
                </a:solidFill>
                <a:latin typeface="Gibson" pitchFamily="50" charset="0"/>
                <a:ea typeface="Gibson" pitchFamily="50" charset="0"/>
                <a:cs typeface="Arial" panose="020B0604020202020204" pitchFamily="34" charset="0"/>
              </a:rPr>
              <a:t>Measurement Table Example:</a:t>
            </a:r>
          </a:p>
        </p:txBody>
      </p:sp>
      <p:sp>
        <p:nvSpPr>
          <p:cNvPr id="10" name="Content Placeholder 6">
            <a:extLst>
              <a:ext uri="{FF2B5EF4-FFF2-40B4-BE49-F238E27FC236}">
                <a16:creationId xmlns:a16="http://schemas.microsoft.com/office/drawing/2014/main" id="{24CBC591-358A-9EF8-98EE-C7E75B784BA3}"/>
              </a:ext>
            </a:extLst>
          </p:cNvPr>
          <p:cNvSpPr>
            <a:spLocks noGrp="1"/>
          </p:cNvSpPr>
          <p:nvPr>
            <p:ph idx="1"/>
          </p:nvPr>
        </p:nvSpPr>
        <p:spPr>
          <a:xfrm>
            <a:off x="4877404" y="1548716"/>
            <a:ext cx="3418892" cy="3598539"/>
          </a:xfrm>
          <a:solidFill>
            <a:schemeClr val="tx2">
              <a:lumMod val="40000"/>
              <a:lumOff val="60000"/>
            </a:schemeClr>
          </a:solidFill>
        </p:spPr>
        <p:txBody>
          <a:bodyPr>
            <a:normAutofit fontScale="92500" lnSpcReduction="10000"/>
          </a:bodyPr>
          <a:lstStyle/>
          <a:p>
            <a:r>
              <a:rPr lang="en-US" sz="1400" b="1" dirty="0">
                <a:latin typeface="Gibson VF Light" pitchFamily="2" charset="0"/>
                <a:ea typeface="Gibson VF Light" pitchFamily="2" charset="0"/>
              </a:rPr>
              <a:t>Asked Partners to Provide the following in their tables:</a:t>
            </a:r>
          </a:p>
          <a:p>
            <a:pPr marL="457200" indent="-457200">
              <a:buFont typeface="Arial" panose="020B0604020202020204" pitchFamily="34" charset="0"/>
              <a:buChar char="•"/>
            </a:pPr>
            <a:r>
              <a:rPr lang="en-US" sz="1400" b="1" dirty="0">
                <a:latin typeface="Gibson VF Light" pitchFamily="2" charset="0"/>
                <a:ea typeface="Gibson VF Light" pitchFamily="2" charset="0"/>
              </a:rPr>
              <a:t>Consider Direct and Indirect Outcomes</a:t>
            </a:r>
          </a:p>
          <a:p>
            <a:pPr marL="457200" indent="-457200">
              <a:buFont typeface="Arial" panose="020B0604020202020204" pitchFamily="34" charset="0"/>
              <a:buChar char="•"/>
            </a:pPr>
            <a:r>
              <a:rPr lang="en-US" sz="1400" b="1" dirty="0">
                <a:latin typeface="Gibson VF Light" pitchFamily="2" charset="0"/>
                <a:ea typeface="Gibson VF Light" pitchFamily="2" charset="0"/>
              </a:rPr>
              <a:t>Measurement Domain</a:t>
            </a:r>
          </a:p>
          <a:p>
            <a:pPr marL="457200" indent="-457200">
              <a:buFont typeface="Arial" panose="020B0604020202020204" pitchFamily="34" charset="0"/>
              <a:buChar char="•"/>
            </a:pPr>
            <a:r>
              <a:rPr lang="en-US" sz="1400" b="1" dirty="0">
                <a:latin typeface="Gibson VF Light" pitchFamily="2" charset="0"/>
                <a:ea typeface="Gibson VF Light" pitchFamily="2" charset="0"/>
              </a:rPr>
              <a:t>Purpose of the measure/Why measure it?</a:t>
            </a:r>
          </a:p>
          <a:p>
            <a:pPr marL="457200" indent="-457200">
              <a:buFont typeface="Arial" panose="020B0604020202020204" pitchFamily="34" charset="0"/>
              <a:buChar char="•"/>
            </a:pPr>
            <a:r>
              <a:rPr lang="en-US" sz="1400" b="1" dirty="0">
                <a:latin typeface="Gibson VF Light" pitchFamily="2" charset="0"/>
                <a:ea typeface="Gibson VF Light" pitchFamily="2" charset="0"/>
              </a:rPr>
              <a:t>How is the measure integrated into patient care?</a:t>
            </a:r>
          </a:p>
          <a:p>
            <a:pPr marL="457200" indent="-457200">
              <a:buFont typeface="Arial" panose="020B0604020202020204" pitchFamily="34" charset="0"/>
              <a:buChar char="•"/>
            </a:pPr>
            <a:r>
              <a:rPr lang="en-US" sz="1400" b="1" dirty="0">
                <a:latin typeface="Gibson VF Light" pitchFamily="2" charset="0"/>
                <a:ea typeface="Gibson VF Light" pitchFamily="2" charset="0"/>
              </a:rPr>
              <a:t>What validated measure/tool is being utilized in the setting</a:t>
            </a:r>
          </a:p>
          <a:p>
            <a:pPr marL="457200" indent="-457200">
              <a:buFont typeface="Arial" panose="020B0604020202020204" pitchFamily="34" charset="0"/>
              <a:buChar char="•"/>
            </a:pPr>
            <a:r>
              <a:rPr lang="en-US" sz="1400" b="1" dirty="0">
                <a:latin typeface="Gibson VF Light" pitchFamily="2" charset="0"/>
                <a:ea typeface="Gibson VF Light" pitchFamily="2" charset="0"/>
              </a:rPr>
              <a:t>Additional Information: Collection, Analysis, Outcomes</a:t>
            </a:r>
          </a:p>
          <a:p>
            <a:endParaRPr lang="en-US" dirty="0"/>
          </a:p>
        </p:txBody>
      </p:sp>
      <p:pic>
        <p:nvPicPr>
          <p:cNvPr id="14" name="Picture 13">
            <a:extLst>
              <a:ext uri="{FF2B5EF4-FFF2-40B4-BE49-F238E27FC236}">
                <a16:creationId xmlns:a16="http://schemas.microsoft.com/office/drawing/2014/main" id="{70449F79-4CE7-D08E-01F5-775276C247E1}"/>
              </a:ext>
            </a:extLst>
          </p:cNvPr>
          <p:cNvPicPr>
            <a:picLocks noChangeAspect="1"/>
          </p:cNvPicPr>
          <p:nvPr/>
        </p:nvPicPr>
        <p:blipFill>
          <a:blip r:embed="rId3"/>
          <a:stretch>
            <a:fillRect/>
          </a:stretch>
        </p:blipFill>
        <p:spPr>
          <a:xfrm>
            <a:off x="2063412" y="1611558"/>
            <a:ext cx="4701859" cy="2772697"/>
          </a:xfrm>
          <a:prstGeom prst="rect">
            <a:avLst/>
          </a:prstGeom>
        </p:spPr>
      </p:pic>
      <p:sp>
        <p:nvSpPr>
          <p:cNvPr id="15" name="TextBox 14">
            <a:extLst>
              <a:ext uri="{FF2B5EF4-FFF2-40B4-BE49-F238E27FC236}">
                <a16:creationId xmlns:a16="http://schemas.microsoft.com/office/drawing/2014/main" id="{2CA5389D-2ADF-6467-96CD-77DC6CFCC685}"/>
              </a:ext>
            </a:extLst>
          </p:cNvPr>
          <p:cNvSpPr txBox="1"/>
          <p:nvPr/>
        </p:nvSpPr>
        <p:spPr>
          <a:xfrm rot="19844950">
            <a:off x="3300457" y="2329767"/>
            <a:ext cx="1911332" cy="584775"/>
          </a:xfrm>
          <a:prstGeom prst="rect">
            <a:avLst/>
          </a:prstGeom>
          <a:noFill/>
        </p:spPr>
        <p:txBody>
          <a:bodyPr wrap="square" rtlCol="0">
            <a:spAutoFit/>
          </a:bodyPr>
          <a:lstStyle/>
          <a:p>
            <a:r>
              <a:rPr lang="en-US" sz="3200" dirty="0">
                <a:solidFill>
                  <a:schemeClr val="tx1">
                    <a:lumMod val="10000"/>
                    <a:lumOff val="90000"/>
                  </a:schemeClr>
                </a:solidFill>
              </a:rPr>
              <a:t>DRAFT</a:t>
            </a:r>
          </a:p>
        </p:txBody>
      </p:sp>
    </p:spTree>
    <p:extLst>
      <p:ext uri="{BB962C8B-B14F-4D97-AF65-F5344CB8AC3E}">
        <p14:creationId xmlns:p14="http://schemas.microsoft.com/office/powerpoint/2010/main" val="30641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191971" y="2110355"/>
            <a:ext cx="6046470" cy="18091"/>
          </a:xfrm>
          <a:prstGeom prst="rect">
            <a:avLst/>
          </a:prstGeom>
          <a:solidFill>
            <a:srgbClr val="13538A">
              <a:alpha val="80000"/>
            </a:srgbClr>
          </a:solidFill>
        </p:spPr>
        <p:txBody>
          <a:bodyPr/>
          <a:lstStyle/>
          <a:p>
            <a:endParaRPr lang="en-US"/>
          </a:p>
        </p:txBody>
      </p:sp>
      <p:sp>
        <p:nvSpPr>
          <p:cNvPr id="3" name="AutoShape 3"/>
          <p:cNvSpPr/>
          <p:nvPr/>
        </p:nvSpPr>
        <p:spPr>
          <a:xfrm>
            <a:off x="2191971" y="2704450"/>
            <a:ext cx="6046470" cy="18091"/>
          </a:xfrm>
          <a:prstGeom prst="rect">
            <a:avLst/>
          </a:prstGeom>
          <a:solidFill>
            <a:srgbClr val="2C92D5">
              <a:alpha val="80000"/>
            </a:srgbClr>
          </a:solidFill>
        </p:spPr>
        <p:txBody>
          <a:bodyPr/>
          <a:lstStyle/>
          <a:p>
            <a:endParaRPr lang="en-US"/>
          </a:p>
        </p:txBody>
      </p:sp>
      <p:sp>
        <p:nvSpPr>
          <p:cNvPr id="4" name="AutoShape 4"/>
          <p:cNvSpPr/>
          <p:nvPr/>
        </p:nvSpPr>
        <p:spPr>
          <a:xfrm>
            <a:off x="2191971" y="3298944"/>
            <a:ext cx="6046470" cy="18091"/>
          </a:xfrm>
          <a:prstGeom prst="rect">
            <a:avLst/>
          </a:prstGeom>
          <a:solidFill>
            <a:srgbClr val="37C9EF">
              <a:alpha val="80000"/>
            </a:srgbClr>
          </a:solidFill>
        </p:spPr>
        <p:txBody>
          <a:bodyPr/>
          <a:lstStyle/>
          <a:p>
            <a:endParaRPr lang="en-US"/>
          </a:p>
        </p:txBody>
      </p:sp>
      <p:sp>
        <p:nvSpPr>
          <p:cNvPr id="5" name="AutoShape 5"/>
          <p:cNvSpPr/>
          <p:nvPr/>
        </p:nvSpPr>
        <p:spPr>
          <a:xfrm>
            <a:off x="2191971" y="3883761"/>
            <a:ext cx="6046470" cy="18091"/>
          </a:xfrm>
          <a:prstGeom prst="rect">
            <a:avLst/>
          </a:prstGeom>
          <a:solidFill>
            <a:srgbClr val="3EDAD8">
              <a:alpha val="80000"/>
            </a:srgbClr>
          </a:solidFill>
        </p:spPr>
        <p:txBody>
          <a:bodyPr/>
          <a:lstStyle/>
          <a:p>
            <a:endParaRPr lang="en-US"/>
          </a:p>
        </p:txBody>
      </p:sp>
      <p:sp>
        <p:nvSpPr>
          <p:cNvPr id="6" name="AutoShape 6"/>
          <p:cNvSpPr/>
          <p:nvPr/>
        </p:nvSpPr>
        <p:spPr>
          <a:xfrm>
            <a:off x="2191971" y="4464570"/>
            <a:ext cx="6046470" cy="18091"/>
          </a:xfrm>
          <a:prstGeom prst="rect">
            <a:avLst/>
          </a:prstGeom>
          <a:solidFill>
            <a:srgbClr val="86EAE9">
              <a:alpha val="80000"/>
            </a:srgbClr>
          </a:solidFill>
        </p:spPr>
        <p:txBody>
          <a:bodyPr/>
          <a:lstStyle/>
          <a:p>
            <a:endParaRPr lang="en-US"/>
          </a:p>
        </p:txBody>
      </p:sp>
      <p:grpSp>
        <p:nvGrpSpPr>
          <p:cNvPr id="7" name="Group 7"/>
          <p:cNvGrpSpPr/>
          <p:nvPr/>
        </p:nvGrpSpPr>
        <p:grpSpPr>
          <a:xfrm>
            <a:off x="1986325" y="2023089"/>
            <a:ext cx="2434121" cy="201201"/>
            <a:chOff x="0" y="0"/>
            <a:chExt cx="4916611" cy="406400"/>
          </a:xfrm>
        </p:grpSpPr>
        <p:sp>
          <p:nvSpPr>
            <p:cNvPr id="8" name="Freeform 8"/>
            <p:cNvSpPr/>
            <p:nvPr/>
          </p:nvSpPr>
          <p:spPr>
            <a:xfrm>
              <a:off x="17780" y="22860"/>
              <a:ext cx="4891211" cy="360680"/>
            </a:xfrm>
            <a:custGeom>
              <a:avLst/>
              <a:gdLst/>
              <a:ahLst/>
              <a:cxnLst/>
              <a:rect l="l" t="t" r="r" b="b"/>
              <a:pathLst>
                <a:path w="4891211" h="360680">
                  <a:moveTo>
                    <a:pt x="4891211" y="180340"/>
                  </a:moveTo>
                  <a:cubicBezTo>
                    <a:pt x="4891211" y="81280"/>
                    <a:pt x="4811201" y="0"/>
                    <a:pt x="4710871" y="0"/>
                  </a:cubicBezTo>
                  <a:lnTo>
                    <a:pt x="172720" y="0"/>
                  </a:lnTo>
                  <a:lnTo>
                    <a:pt x="172720" y="1270"/>
                  </a:lnTo>
                  <a:cubicBezTo>
                    <a:pt x="76200" y="5080"/>
                    <a:pt x="0" y="83820"/>
                    <a:pt x="0" y="180340"/>
                  </a:cubicBezTo>
                  <a:cubicBezTo>
                    <a:pt x="0" y="276860"/>
                    <a:pt x="77470" y="355600"/>
                    <a:pt x="172720" y="359410"/>
                  </a:cubicBezTo>
                  <a:lnTo>
                    <a:pt x="172720" y="360680"/>
                  </a:lnTo>
                  <a:lnTo>
                    <a:pt x="4710871" y="360680"/>
                  </a:lnTo>
                  <a:cubicBezTo>
                    <a:pt x="4809931" y="360680"/>
                    <a:pt x="4891211" y="279400"/>
                    <a:pt x="4891211" y="180340"/>
                  </a:cubicBezTo>
                  <a:close/>
                </a:path>
              </a:pathLst>
            </a:custGeom>
            <a:solidFill>
              <a:srgbClr val="6EAC8D"/>
            </a:solidFill>
          </p:spPr>
          <p:txBody>
            <a:bodyPr/>
            <a:lstStyle/>
            <a:p>
              <a:endParaRPr lang="en-US"/>
            </a:p>
          </p:txBody>
        </p:sp>
      </p:grpSp>
      <p:grpSp>
        <p:nvGrpSpPr>
          <p:cNvPr id="9" name="Group 9"/>
          <p:cNvGrpSpPr/>
          <p:nvPr/>
        </p:nvGrpSpPr>
        <p:grpSpPr>
          <a:xfrm>
            <a:off x="2409194" y="2617184"/>
            <a:ext cx="5873062" cy="192623"/>
            <a:chOff x="0" y="0"/>
            <a:chExt cx="12391092" cy="406400"/>
          </a:xfrm>
        </p:grpSpPr>
        <p:sp>
          <p:nvSpPr>
            <p:cNvPr id="10" name="Freeform 10"/>
            <p:cNvSpPr/>
            <p:nvPr/>
          </p:nvSpPr>
          <p:spPr>
            <a:xfrm>
              <a:off x="17780" y="22860"/>
              <a:ext cx="12365693" cy="360680"/>
            </a:xfrm>
            <a:custGeom>
              <a:avLst/>
              <a:gdLst/>
              <a:ahLst/>
              <a:cxnLst/>
              <a:rect l="l" t="t" r="r" b="b"/>
              <a:pathLst>
                <a:path w="12365693" h="360680">
                  <a:moveTo>
                    <a:pt x="12365693" y="180340"/>
                  </a:moveTo>
                  <a:cubicBezTo>
                    <a:pt x="12365693" y="81280"/>
                    <a:pt x="12285683" y="0"/>
                    <a:pt x="12185353" y="0"/>
                  </a:cubicBezTo>
                  <a:lnTo>
                    <a:pt x="172720" y="0"/>
                  </a:lnTo>
                  <a:lnTo>
                    <a:pt x="172720" y="1270"/>
                  </a:lnTo>
                  <a:cubicBezTo>
                    <a:pt x="76200" y="5080"/>
                    <a:pt x="0" y="83820"/>
                    <a:pt x="0" y="180340"/>
                  </a:cubicBezTo>
                  <a:cubicBezTo>
                    <a:pt x="0" y="276860"/>
                    <a:pt x="77470" y="355600"/>
                    <a:pt x="172720" y="359410"/>
                  </a:cubicBezTo>
                  <a:lnTo>
                    <a:pt x="172720" y="360680"/>
                  </a:lnTo>
                  <a:lnTo>
                    <a:pt x="12185353" y="360680"/>
                  </a:lnTo>
                  <a:cubicBezTo>
                    <a:pt x="12284412" y="360680"/>
                    <a:pt x="12365693" y="279400"/>
                    <a:pt x="12365693" y="180340"/>
                  </a:cubicBezTo>
                  <a:close/>
                </a:path>
              </a:pathLst>
            </a:custGeom>
            <a:solidFill>
              <a:srgbClr val="6EAC8D"/>
            </a:solidFill>
          </p:spPr>
          <p:txBody>
            <a:bodyPr/>
            <a:lstStyle/>
            <a:p>
              <a:endParaRPr lang="en-US"/>
            </a:p>
          </p:txBody>
        </p:sp>
      </p:grpSp>
      <p:grpSp>
        <p:nvGrpSpPr>
          <p:cNvPr id="11" name="Group 11"/>
          <p:cNvGrpSpPr/>
          <p:nvPr/>
        </p:nvGrpSpPr>
        <p:grpSpPr>
          <a:xfrm>
            <a:off x="3999034" y="3220723"/>
            <a:ext cx="2107196" cy="249847"/>
            <a:chOff x="0" y="0"/>
            <a:chExt cx="3427560" cy="406400"/>
          </a:xfrm>
        </p:grpSpPr>
        <p:sp>
          <p:nvSpPr>
            <p:cNvPr id="12" name="Freeform 12"/>
            <p:cNvSpPr/>
            <p:nvPr/>
          </p:nvSpPr>
          <p:spPr>
            <a:xfrm>
              <a:off x="17780" y="22860"/>
              <a:ext cx="3402160" cy="360680"/>
            </a:xfrm>
            <a:custGeom>
              <a:avLst/>
              <a:gdLst/>
              <a:ahLst/>
              <a:cxnLst/>
              <a:rect l="l" t="t" r="r" b="b"/>
              <a:pathLst>
                <a:path w="3402160" h="360680">
                  <a:moveTo>
                    <a:pt x="3402160" y="180340"/>
                  </a:moveTo>
                  <a:cubicBezTo>
                    <a:pt x="3402160" y="81280"/>
                    <a:pt x="3322150" y="0"/>
                    <a:pt x="3221820" y="0"/>
                  </a:cubicBezTo>
                  <a:lnTo>
                    <a:pt x="172720" y="0"/>
                  </a:lnTo>
                  <a:lnTo>
                    <a:pt x="172720" y="1270"/>
                  </a:lnTo>
                  <a:cubicBezTo>
                    <a:pt x="76200" y="5080"/>
                    <a:pt x="0" y="83820"/>
                    <a:pt x="0" y="180340"/>
                  </a:cubicBezTo>
                  <a:cubicBezTo>
                    <a:pt x="0" y="276860"/>
                    <a:pt x="77470" y="355600"/>
                    <a:pt x="172720" y="359410"/>
                  </a:cubicBezTo>
                  <a:lnTo>
                    <a:pt x="172720" y="360680"/>
                  </a:lnTo>
                  <a:lnTo>
                    <a:pt x="3221820" y="360680"/>
                  </a:lnTo>
                  <a:cubicBezTo>
                    <a:pt x="3320880" y="360680"/>
                    <a:pt x="3402160" y="279400"/>
                    <a:pt x="3402160" y="180340"/>
                  </a:cubicBezTo>
                  <a:close/>
                </a:path>
              </a:pathLst>
            </a:custGeom>
            <a:solidFill>
              <a:srgbClr val="6EAC8D"/>
            </a:solidFill>
          </p:spPr>
          <p:txBody>
            <a:bodyPr/>
            <a:lstStyle/>
            <a:p>
              <a:endParaRPr lang="en-US"/>
            </a:p>
          </p:txBody>
        </p:sp>
      </p:grpSp>
      <p:grpSp>
        <p:nvGrpSpPr>
          <p:cNvPr id="13" name="Group 13"/>
          <p:cNvGrpSpPr/>
          <p:nvPr/>
        </p:nvGrpSpPr>
        <p:grpSpPr>
          <a:xfrm>
            <a:off x="5777255" y="4377304"/>
            <a:ext cx="2508752" cy="209831"/>
            <a:chOff x="0" y="0"/>
            <a:chExt cx="4858948" cy="406400"/>
          </a:xfrm>
        </p:grpSpPr>
        <p:sp>
          <p:nvSpPr>
            <p:cNvPr id="14" name="Freeform 14"/>
            <p:cNvSpPr/>
            <p:nvPr/>
          </p:nvSpPr>
          <p:spPr>
            <a:xfrm>
              <a:off x="17780" y="22860"/>
              <a:ext cx="4833548" cy="360680"/>
            </a:xfrm>
            <a:custGeom>
              <a:avLst/>
              <a:gdLst/>
              <a:ahLst/>
              <a:cxnLst/>
              <a:rect l="l" t="t" r="r" b="b"/>
              <a:pathLst>
                <a:path w="4833548" h="360680">
                  <a:moveTo>
                    <a:pt x="4833548" y="180340"/>
                  </a:moveTo>
                  <a:cubicBezTo>
                    <a:pt x="4833548" y="81280"/>
                    <a:pt x="4753538" y="0"/>
                    <a:pt x="4653208" y="0"/>
                  </a:cubicBezTo>
                  <a:lnTo>
                    <a:pt x="172720" y="0"/>
                  </a:lnTo>
                  <a:lnTo>
                    <a:pt x="172720" y="1270"/>
                  </a:lnTo>
                  <a:cubicBezTo>
                    <a:pt x="76200" y="5080"/>
                    <a:pt x="0" y="83820"/>
                    <a:pt x="0" y="180340"/>
                  </a:cubicBezTo>
                  <a:cubicBezTo>
                    <a:pt x="0" y="276860"/>
                    <a:pt x="77470" y="355600"/>
                    <a:pt x="172720" y="359410"/>
                  </a:cubicBezTo>
                  <a:lnTo>
                    <a:pt x="172720" y="360680"/>
                  </a:lnTo>
                  <a:lnTo>
                    <a:pt x="4653208" y="360680"/>
                  </a:lnTo>
                  <a:cubicBezTo>
                    <a:pt x="4752268" y="360680"/>
                    <a:pt x="4833548" y="279400"/>
                    <a:pt x="4833548" y="180340"/>
                  </a:cubicBezTo>
                  <a:close/>
                </a:path>
              </a:pathLst>
            </a:custGeom>
            <a:solidFill>
              <a:srgbClr val="6EAC8D"/>
            </a:solidFill>
          </p:spPr>
          <p:txBody>
            <a:bodyPr/>
            <a:lstStyle/>
            <a:p>
              <a:endParaRPr lang="en-US"/>
            </a:p>
          </p:txBody>
        </p:sp>
      </p:grpSp>
      <p:grpSp>
        <p:nvGrpSpPr>
          <p:cNvPr id="15" name="Group 15"/>
          <p:cNvGrpSpPr/>
          <p:nvPr/>
        </p:nvGrpSpPr>
        <p:grpSpPr>
          <a:xfrm>
            <a:off x="4789178" y="3787450"/>
            <a:ext cx="3578326" cy="192623"/>
            <a:chOff x="0" y="0"/>
            <a:chExt cx="7549616" cy="406400"/>
          </a:xfrm>
        </p:grpSpPr>
        <p:sp>
          <p:nvSpPr>
            <p:cNvPr id="16" name="Freeform 16"/>
            <p:cNvSpPr/>
            <p:nvPr/>
          </p:nvSpPr>
          <p:spPr>
            <a:xfrm>
              <a:off x="17780" y="22860"/>
              <a:ext cx="7524216" cy="360680"/>
            </a:xfrm>
            <a:custGeom>
              <a:avLst/>
              <a:gdLst/>
              <a:ahLst/>
              <a:cxnLst/>
              <a:rect l="l" t="t" r="r" b="b"/>
              <a:pathLst>
                <a:path w="7524216" h="360680">
                  <a:moveTo>
                    <a:pt x="7524216" y="180340"/>
                  </a:moveTo>
                  <a:cubicBezTo>
                    <a:pt x="7524216" y="81280"/>
                    <a:pt x="7444206" y="0"/>
                    <a:pt x="7343876" y="0"/>
                  </a:cubicBezTo>
                  <a:lnTo>
                    <a:pt x="172720" y="0"/>
                  </a:lnTo>
                  <a:lnTo>
                    <a:pt x="172720" y="1270"/>
                  </a:lnTo>
                  <a:cubicBezTo>
                    <a:pt x="76200" y="5080"/>
                    <a:pt x="0" y="83820"/>
                    <a:pt x="0" y="180340"/>
                  </a:cubicBezTo>
                  <a:cubicBezTo>
                    <a:pt x="0" y="276860"/>
                    <a:pt x="77470" y="355600"/>
                    <a:pt x="172720" y="359410"/>
                  </a:cubicBezTo>
                  <a:lnTo>
                    <a:pt x="172720" y="360680"/>
                  </a:lnTo>
                  <a:lnTo>
                    <a:pt x="7343876" y="360680"/>
                  </a:lnTo>
                  <a:cubicBezTo>
                    <a:pt x="7442936" y="360680"/>
                    <a:pt x="7524216" y="279400"/>
                    <a:pt x="7524216" y="180340"/>
                  </a:cubicBezTo>
                  <a:close/>
                </a:path>
              </a:pathLst>
            </a:custGeom>
            <a:solidFill>
              <a:srgbClr val="6EAC8D"/>
            </a:solidFill>
          </p:spPr>
          <p:txBody>
            <a:bodyPr/>
            <a:lstStyle/>
            <a:p>
              <a:endParaRPr lang="en-US"/>
            </a:p>
          </p:txBody>
        </p:sp>
      </p:grpSp>
      <p:grpSp>
        <p:nvGrpSpPr>
          <p:cNvPr id="17" name="Group 17"/>
          <p:cNvGrpSpPr/>
          <p:nvPr/>
        </p:nvGrpSpPr>
        <p:grpSpPr>
          <a:xfrm>
            <a:off x="7406733" y="3192112"/>
            <a:ext cx="831708" cy="249847"/>
            <a:chOff x="0" y="0"/>
            <a:chExt cx="1352854" cy="406400"/>
          </a:xfrm>
        </p:grpSpPr>
        <p:sp>
          <p:nvSpPr>
            <p:cNvPr id="18" name="Freeform 18"/>
            <p:cNvSpPr/>
            <p:nvPr/>
          </p:nvSpPr>
          <p:spPr>
            <a:xfrm>
              <a:off x="17780" y="22860"/>
              <a:ext cx="1327454" cy="360680"/>
            </a:xfrm>
            <a:custGeom>
              <a:avLst/>
              <a:gdLst/>
              <a:ahLst/>
              <a:cxnLst/>
              <a:rect l="l" t="t" r="r" b="b"/>
              <a:pathLst>
                <a:path w="1327454" h="360680">
                  <a:moveTo>
                    <a:pt x="1327454" y="180340"/>
                  </a:moveTo>
                  <a:cubicBezTo>
                    <a:pt x="1327454" y="81280"/>
                    <a:pt x="1247445" y="0"/>
                    <a:pt x="1147114" y="0"/>
                  </a:cubicBezTo>
                  <a:lnTo>
                    <a:pt x="172720" y="0"/>
                  </a:lnTo>
                  <a:lnTo>
                    <a:pt x="172720" y="1270"/>
                  </a:lnTo>
                  <a:cubicBezTo>
                    <a:pt x="76200" y="5080"/>
                    <a:pt x="0" y="83820"/>
                    <a:pt x="0" y="180340"/>
                  </a:cubicBezTo>
                  <a:cubicBezTo>
                    <a:pt x="0" y="276860"/>
                    <a:pt x="77470" y="355600"/>
                    <a:pt x="172720" y="359410"/>
                  </a:cubicBezTo>
                  <a:lnTo>
                    <a:pt x="172720" y="360680"/>
                  </a:lnTo>
                  <a:lnTo>
                    <a:pt x="1147114" y="360680"/>
                  </a:lnTo>
                  <a:cubicBezTo>
                    <a:pt x="1246174" y="360680"/>
                    <a:pt x="1327454" y="279400"/>
                    <a:pt x="1327454" y="180340"/>
                  </a:cubicBezTo>
                  <a:close/>
                </a:path>
              </a:pathLst>
            </a:custGeom>
            <a:solidFill>
              <a:srgbClr val="6EAC8D"/>
            </a:solidFill>
          </p:spPr>
          <p:txBody>
            <a:bodyPr/>
            <a:lstStyle/>
            <a:p>
              <a:endParaRPr lang="en-US"/>
            </a:p>
          </p:txBody>
        </p:sp>
      </p:grpSp>
      <p:grpSp>
        <p:nvGrpSpPr>
          <p:cNvPr id="20" name="Group 20"/>
          <p:cNvGrpSpPr/>
          <p:nvPr/>
        </p:nvGrpSpPr>
        <p:grpSpPr>
          <a:xfrm>
            <a:off x="89210" y="293036"/>
            <a:ext cx="9054790" cy="4847702"/>
            <a:chOff x="-3562104" y="437822"/>
            <a:chExt cx="24146106" cy="12927196"/>
          </a:xfrm>
        </p:grpSpPr>
        <p:sp>
          <p:nvSpPr>
            <p:cNvPr id="21" name="TextBox 21"/>
            <p:cNvSpPr txBox="1"/>
            <p:nvPr/>
          </p:nvSpPr>
          <p:spPr>
            <a:xfrm>
              <a:off x="-108944" y="12748440"/>
              <a:ext cx="16764000" cy="616578"/>
            </a:xfrm>
            <a:prstGeom prst="rect">
              <a:avLst/>
            </a:prstGeom>
            <a:solidFill>
              <a:schemeClr val="accent1">
                <a:lumMod val="40000"/>
                <a:lumOff val="60000"/>
              </a:schemeClr>
            </a:solidFill>
          </p:spPr>
          <p:txBody>
            <a:bodyPr lIns="0" tIns="0" rIns="0" bIns="0" rtlCol="0" anchor="t">
              <a:spAutoFit/>
            </a:bodyPr>
            <a:lstStyle/>
            <a:p>
              <a:pPr algn="ctr">
                <a:lnSpc>
                  <a:spcPts val="1680"/>
                </a:lnSpc>
              </a:pPr>
              <a:r>
                <a:rPr lang="en-US" sz="2000" b="1" spc="60" dirty="0">
                  <a:solidFill>
                    <a:schemeClr val="bg1"/>
                  </a:solidFill>
                  <a:latin typeface="Aileron Regular"/>
                  <a:ea typeface="Aileron Regular"/>
                  <a:cs typeface="Aileron Regular"/>
                  <a:sym typeface="Aileron Regular"/>
                </a:rPr>
                <a:t>Target Web Launch: Summer 2025</a:t>
              </a:r>
            </a:p>
          </p:txBody>
        </p:sp>
        <p:sp>
          <p:nvSpPr>
            <p:cNvPr id="22" name="TextBox 22"/>
            <p:cNvSpPr txBox="1"/>
            <p:nvPr/>
          </p:nvSpPr>
          <p:spPr>
            <a:xfrm>
              <a:off x="-3562104" y="437822"/>
              <a:ext cx="24146106" cy="1953353"/>
            </a:xfrm>
            <a:prstGeom prst="rect">
              <a:avLst/>
            </a:prstGeom>
          </p:spPr>
          <p:txBody>
            <a:bodyPr wrap="square" lIns="0" tIns="0" rIns="0" bIns="0" rtlCol="0" anchor="t">
              <a:spAutoFit/>
            </a:bodyPr>
            <a:lstStyle/>
            <a:p>
              <a:pPr>
                <a:lnSpc>
                  <a:spcPct val="85000"/>
                </a:lnSpc>
                <a:spcBef>
                  <a:spcPct val="0"/>
                </a:spcBef>
              </a:pPr>
              <a:r>
                <a:rPr lang="en-US" sz="2800" b="1" dirty="0">
                  <a:solidFill>
                    <a:srgbClr val="5874A9"/>
                  </a:solidFill>
                  <a:latin typeface="Gibson" pitchFamily="50" charset="0"/>
                  <a:ea typeface="Gibson" pitchFamily="50" charset="0"/>
                  <a:cs typeface="Arial" panose="020B0604020202020204" pitchFamily="34" charset="0"/>
                  <a:sym typeface="Gibson Medium"/>
                </a:rPr>
                <a:t>Whole Health Comprehensive Pain Care Measurement  Project Timeline</a:t>
              </a:r>
            </a:p>
          </p:txBody>
        </p:sp>
      </p:grpSp>
      <p:sp>
        <p:nvSpPr>
          <p:cNvPr id="23" name="TextBox 23"/>
          <p:cNvSpPr txBox="1"/>
          <p:nvPr/>
        </p:nvSpPr>
        <p:spPr>
          <a:xfrm>
            <a:off x="89210" y="1896516"/>
            <a:ext cx="169490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Resource Partners Support Measurement</a:t>
            </a:r>
          </a:p>
        </p:txBody>
      </p:sp>
      <p:sp>
        <p:nvSpPr>
          <p:cNvPr id="24" name="TextBox 24"/>
          <p:cNvSpPr txBox="1"/>
          <p:nvPr/>
        </p:nvSpPr>
        <p:spPr>
          <a:xfrm>
            <a:off x="210771" y="2490611"/>
            <a:ext cx="157334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Stakeholder Working Groups &amp; Feedback</a:t>
            </a:r>
          </a:p>
        </p:txBody>
      </p:sp>
      <p:sp>
        <p:nvSpPr>
          <p:cNvPr id="25" name="TextBox 25"/>
          <p:cNvSpPr txBox="1"/>
          <p:nvPr/>
        </p:nvSpPr>
        <p:spPr>
          <a:xfrm>
            <a:off x="210771" y="3085104"/>
            <a:ext cx="157334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Content Development</a:t>
            </a:r>
          </a:p>
        </p:txBody>
      </p:sp>
      <p:sp>
        <p:nvSpPr>
          <p:cNvPr id="26" name="TextBox 26"/>
          <p:cNvSpPr txBox="1"/>
          <p:nvPr/>
        </p:nvSpPr>
        <p:spPr>
          <a:xfrm>
            <a:off x="210771" y="3565147"/>
            <a:ext cx="1573348" cy="636713"/>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Website Development &amp; Launch</a:t>
            </a:r>
          </a:p>
        </p:txBody>
      </p:sp>
      <p:sp>
        <p:nvSpPr>
          <p:cNvPr id="27" name="TextBox 27"/>
          <p:cNvSpPr txBox="1"/>
          <p:nvPr/>
        </p:nvSpPr>
        <p:spPr>
          <a:xfrm>
            <a:off x="210771" y="4250731"/>
            <a:ext cx="1573348" cy="418704"/>
          </a:xfrm>
          <a:prstGeom prst="rect">
            <a:avLst/>
          </a:prstGeom>
        </p:spPr>
        <p:txBody>
          <a:bodyPr lIns="0" tIns="0" rIns="0" bIns="0" rtlCol="0" anchor="t">
            <a:spAutoFit/>
          </a:bodyPr>
          <a:lstStyle/>
          <a:p>
            <a:pPr algn="r">
              <a:lnSpc>
                <a:spcPts val="1680"/>
              </a:lnSpc>
            </a:pPr>
            <a:r>
              <a:rPr lang="en-US" sz="1200" spc="60">
                <a:solidFill>
                  <a:srgbClr val="191919"/>
                </a:solidFill>
                <a:latin typeface="Gibson"/>
                <a:ea typeface="Gibson"/>
                <a:cs typeface="Gibson"/>
                <a:sym typeface="Gibson"/>
              </a:rPr>
              <a:t>Education and Disseminate</a:t>
            </a:r>
          </a:p>
        </p:txBody>
      </p:sp>
      <p:sp>
        <p:nvSpPr>
          <p:cNvPr id="28" name="TextBox 28"/>
          <p:cNvSpPr txBox="1"/>
          <p:nvPr/>
        </p:nvSpPr>
        <p:spPr>
          <a:xfrm>
            <a:off x="2191971" y="1509344"/>
            <a:ext cx="1190276" cy="191078"/>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JAN- JUNE 2024</a:t>
            </a:r>
          </a:p>
        </p:txBody>
      </p:sp>
      <p:sp>
        <p:nvSpPr>
          <p:cNvPr id="29" name="TextBox 29"/>
          <p:cNvSpPr txBox="1"/>
          <p:nvPr/>
        </p:nvSpPr>
        <p:spPr>
          <a:xfrm>
            <a:off x="3825307" y="1411712"/>
            <a:ext cx="1190276" cy="396262"/>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JULY-DEC</a:t>
            </a:r>
          </a:p>
          <a:p>
            <a:pPr algn="ctr">
              <a:lnSpc>
                <a:spcPts val="1560"/>
              </a:lnSpc>
            </a:pPr>
            <a:r>
              <a:rPr lang="en-US" sz="1200" spc="60">
                <a:solidFill>
                  <a:srgbClr val="191919"/>
                </a:solidFill>
                <a:latin typeface="Gibson"/>
                <a:ea typeface="Gibson"/>
                <a:cs typeface="Gibson"/>
                <a:sym typeface="Gibson"/>
              </a:rPr>
              <a:t>2024</a:t>
            </a:r>
          </a:p>
        </p:txBody>
      </p:sp>
      <p:sp>
        <p:nvSpPr>
          <p:cNvPr id="30" name="TextBox 30"/>
          <p:cNvSpPr txBox="1"/>
          <p:nvPr/>
        </p:nvSpPr>
        <p:spPr>
          <a:xfrm>
            <a:off x="5458644" y="1509344"/>
            <a:ext cx="1190276" cy="191078"/>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JAN-JUNE 2025</a:t>
            </a:r>
          </a:p>
        </p:txBody>
      </p:sp>
      <p:sp>
        <p:nvSpPr>
          <p:cNvPr id="31" name="TextBox 31"/>
          <p:cNvSpPr txBox="1"/>
          <p:nvPr/>
        </p:nvSpPr>
        <p:spPr>
          <a:xfrm>
            <a:off x="7091980" y="1411712"/>
            <a:ext cx="1190276" cy="396262"/>
          </a:xfrm>
          <a:prstGeom prst="rect">
            <a:avLst/>
          </a:prstGeom>
        </p:spPr>
        <p:txBody>
          <a:bodyPr lIns="0" tIns="0" rIns="0" bIns="0" rtlCol="0" anchor="t">
            <a:spAutoFit/>
          </a:bodyPr>
          <a:lstStyle/>
          <a:p>
            <a:pPr algn="ctr">
              <a:lnSpc>
                <a:spcPts val="1560"/>
              </a:lnSpc>
            </a:pPr>
            <a:r>
              <a:rPr lang="en-US" sz="1200" spc="60">
                <a:solidFill>
                  <a:srgbClr val="191919"/>
                </a:solidFill>
                <a:latin typeface="Gibson"/>
                <a:ea typeface="Gibson"/>
                <a:cs typeface="Gibson"/>
                <a:sym typeface="Gibson"/>
              </a:rPr>
              <a:t>JULY-DEC</a:t>
            </a:r>
          </a:p>
          <a:p>
            <a:pPr algn="ctr">
              <a:lnSpc>
                <a:spcPts val="1560"/>
              </a:lnSpc>
            </a:pPr>
            <a:r>
              <a:rPr lang="en-US" sz="1200" spc="60">
                <a:solidFill>
                  <a:srgbClr val="191919"/>
                </a:solidFill>
                <a:latin typeface="Gibson"/>
                <a:ea typeface="Gibson"/>
                <a:cs typeface="Gibson"/>
                <a:sym typeface="Gibson"/>
              </a:rPr>
              <a:t>2025</a:t>
            </a:r>
          </a:p>
        </p:txBody>
      </p:sp>
      <p:sp>
        <p:nvSpPr>
          <p:cNvPr id="32" name="TextBox 32"/>
          <p:cNvSpPr txBox="1"/>
          <p:nvPr/>
        </p:nvSpPr>
        <p:spPr>
          <a:xfrm>
            <a:off x="210771" y="1509344"/>
            <a:ext cx="1573348" cy="191078"/>
          </a:xfrm>
          <a:prstGeom prst="rect">
            <a:avLst/>
          </a:prstGeom>
        </p:spPr>
        <p:txBody>
          <a:bodyPr lIns="0" tIns="0" rIns="0" bIns="0" rtlCol="0" anchor="t">
            <a:spAutoFit/>
          </a:bodyPr>
          <a:lstStyle/>
          <a:p>
            <a:pPr algn="r">
              <a:lnSpc>
                <a:spcPts val="1560"/>
              </a:lnSpc>
            </a:pPr>
            <a:r>
              <a:rPr lang="en-US" sz="1200" spc="60">
                <a:solidFill>
                  <a:srgbClr val="191919"/>
                </a:solidFill>
                <a:latin typeface="Gibson"/>
                <a:ea typeface="Gibson"/>
                <a:cs typeface="Gibson"/>
                <a:sym typeface="Gibson"/>
              </a:rPr>
              <a:t>TASKS</a:t>
            </a:r>
          </a:p>
        </p:txBody>
      </p:sp>
      <p:sp>
        <p:nvSpPr>
          <p:cNvPr id="33" name="TextBox 33"/>
          <p:cNvSpPr txBox="1"/>
          <p:nvPr/>
        </p:nvSpPr>
        <p:spPr>
          <a:xfrm>
            <a:off x="6578341" y="3824706"/>
            <a:ext cx="789515" cy="9553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Gibson"/>
                <a:ea typeface="Gibson"/>
                <a:cs typeface="Gibson"/>
                <a:sym typeface="Gibson"/>
              </a:rPr>
              <a:t>July 2025 Launch</a:t>
            </a:r>
          </a:p>
        </p:txBody>
      </p:sp>
      <p:sp>
        <p:nvSpPr>
          <p:cNvPr id="34" name="TextBox 34"/>
          <p:cNvSpPr txBox="1"/>
          <p:nvPr/>
        </p:nvSpPr>
        <p:spPr>
          <a:xfrm>
            <a:off x="5750716" y="4434891"/>
            <a:ext cx="606132" cy="9553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Gibson"/>
                <a:ea typeface="Gibson"/>
                <a:cs typeface="Gibson"/>
                <a:sym typeface="Gibson"/>
              </a:rPr>
              <a:t>WHITS CoP</a:t>
            </a:r>
          </a:p>
        </p:txBody>
      </p:sp>
      <p:sp>
        <p:nvSpPr>
          <p:cNvPr id="35" name="TextBox 35"/>
          <p:cNvSpPr txBox="1"/>
          <p:nvPr/>
        </p:nvSpPr>
        <p:spPr>
          <a:xfrm>
            <a:off x="6993072" y="4450283"/>
            <a:ext cx="1281088" cy="9553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Gibson"/>
                <a:ea typeface="Gibson"/>
                <a:cs typeface="Gibson"/>
                <a:sym typeface="Gibson"/>
              </a:rPr>
              <a:t>Workshops &amp; Asynchronous Learning</a:t>
            </a:r>
          </a:p>
        </p:txBody>
      </p:sp>
      <p:sp>
        <p:nvSpPr>
          <p:cNvPr id="36" name="TextBox 36"/>
          <p:cNvSpPr txBox="1"/>
          <p:nvPr/>
        </p:nvSpPr>
        <p:spPr>
          <a:xfrm>
            <a:off x="7406733" y="3257980"/>
            <a:ext cx="831708" cy="95539"/>
          </a:xfrm>
          <a:prstGeom prst="rect">
            <a:avLst/>
          </a:prstGeom>
        </p:spPr>
        <p:txBody>
          <a:bodyPr lIns="0" tIns="0" rIns="0" bIns="0" rtlCol="0" anchor="t">
            <a:spAutoFit/>
          </a:bodyPr>
          <a:lstStyle/>
          <a:p>
            <a:pPr algn="ctr">
              <a:lnSpc>
                <a:spcPts val="840"/>
              </a:lnSpc>
            </a:pPr>
            <a:r>
              <a:rPr lang="en-US" sz="600">
                <a:solidFill>
                  <a:srgbClr val="000000"/>
                </a:solidFill>
                <a:latin typeface="Gibson"/>
                <a:ea typeface="Gibson"/>
                <a:cs typeface="Gibson"/>
                <a:sym typeface="Gibson"/>
              </a:rPr>
              <a:t>Refinements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92B368-1E0F-5492-55DC-161DE5DDF9BC}"/>
              </a:ext>
            </a:extLst>
          </p:cNvPr>
          <p:cNvSpPr>
            <a:spLocks noGrp="1"/>
          </p:cNvSpPr>
          <p:nvPr>
            <p:ph type="title"/>
          </p:nvPr>
        </p:nvSpPr>
        <p:spPr>
          <a:xfrm>
            <a:off x="1208153" y="1186755"/>
            <a:ext cx="6843011" cy="2769989"/>
          </a:xfrm>
        </p:spPr>
        <p:txBody>
          <a:bodyPr/>
          <a:lstStyle/>
          <a:p>
            <a:pPr algn="ctr"/>
            <a:r>
              <a:rPr lang="en-US" sz="6000" b="0" dirty="0">
                <a:latin typeface="Gibson" pitchFamily="50" charset="0"/>
                <a:ea typeface="Gibson" pitchFamily="50" charset="0"/>
              </a:rPr>
              <a:t>MEASURING WHAT MATTERS MOST</a:t>
            </a:r>
            <a:br>
              <a:rPr lang="en-US" sz="6000" b="0" dirty="0">
                <a:latin typeface="Gibson" pitchFamily="50" charset="0"/>
                <a:ea typeface="Gibson" pitchFamily="50" charset="0"/>
              </a:rPr>
            </a:br>
            <a:endParaRPr lang="en-US" sz="6000" b="0" dirty="0">
              <a:latin typeface="Gibson" pitchFamily="50" charset="0"/>
              <a:ea typeface="Gibson" pitchFamily="50" charset="0"/>
            </a:endParaRPr>
          </a:p>
        </p:txBody>
      </p:sp>
    </p:spTree>
    <p:extLst>
      <p:ext uri="{BB962C8B-B14F-4D97-AF65-F5344CB8AC3E}">
        <p14:creationId xmlns:p14="http://schemas.microsoft.com/office/powerpoint/2010/main" val="1882962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867EE-E499-CD4C-9B34-AC195407203B}"/>
              </a:ext>
            </a:extLst>
          </p:cNvPr>
          <p:cNvSpPr>
            <a:spLocks noGrp="1"/>
          </p:cNvSpPr>
          <p:nvPr>
            <p:ph idx="1"/>
          </p:nvPr>
        </p:nvSpPr>
        <p:spPr>
          <a:xfrm>
            <a:off x="193288" y="1584923"/>
            <a:ext cx="8192429" cy="3213586"/>
          </a:xfrm>
        </p:spPr>
        <p:txBody>
          <a:bodyPr/>
          <a:lstStyle/>
          <a:p>
            <a:pPr marL="457200" indent="-457200">
              <a:buFont typeface="Arial" panose="020B0604020202020204" pitchFamily="34" charset="0"/>
              <a:buChar char="•"/>
            </a:pPr>
            <a:r>
              <a:rPr lang="en-US" b="1" dirty="0">
                <a:solidFill>
                  <a:schemeClr val="accent1"/>
                </a:solidFill>
                <a:latin typeface="Gibson" pitchFamily="50" charset="0"/>
                <a:ea typeface="Gibson" pitchFamily="50" charset="0"/>
              </a:rPr>
              <a:t>Growing evidence </a:t>
            </a:r>
            <a:r>
              <a:rPr lang="en-US" dirty="0">
                <a:latin typeface="Gibson Thin" pitchFamily="50" charset="0"/>
                <a:ea typeface="Gibson Thin" pitchFamily="50" charset="0"/>
              </a:rPr>
              <a:t>of the value of CIH and Whole Health for patients with chronic pain:</a:t>
            </a:r>
          </a:p>
          <a:p>
            <a:pPr marL="457200" indent="-457200">
              <a:buFont typeface="Arial" panose="020B0604020202020204" pitchFamily="34" charset="0"/>
              <a:buChar char="•"/>
            </a:pPr>
            <a:r>
              <a:rPr lang="en-US" dirty="0">
                <a:latin typeface="Gibson Thin" pitchFamily="50" charset="0"/>
                <a:ea typeface="Gibson Thin" pitchFamily="50" charset="0"/>
              </a:rPr>
              <a:t>Health systems typically measure pain using measures focused on symptoms</a:t>
            </a:r>
          </a:p>
          <a:p>
            <a:pPr marL="457200" indent="-457200">
              <a:buFont typeface="Arial" panose="020B0604020202020204" pitchFamily="34" charset="0"/>
              <a:buChar char="•"/>
            </a:pPr>
            <a:r>
              <a:rPr lang="en-US" dirty="0">
                <a:latin typeface="Gibson Thin" pitchFamily="50" charset="0"/>
                <a:ea typeface="Gibson Thin" pitchFamily="50" charset="0"/>
              </a:rPr>
              <a:t>These measures may not capture the range of outcomes aligned with </a:t>
            </a:r>
            <a:r>
              <a:rPr lang="en-US" b="1" dirty="0">
                <a:solidFill>
                  <a:schemeClr val="accent1"/>
                </a:solidFill>
                <a:latin typeface="Gibson" pitchFamily="50" charset="0"/>
                <a:ea typeface="Gibson" pitchFamily="50" charset="0"/>
              </a:rPr>
              <a:t>Whole Health goals</a:t>
            </a:r>
          </a:p>
        </p:txBody>
      </p:sp>
      <p:sp>
        <p:nvSpPr>
          <p:cNvPr id="3" name="Title 2">
            <a:extLst>
              <a:ext uri="{FF2B5EF4-FFF2-40B4-BE49-F238E27FC236}">
                <a16:creationId xmlns:a16="http://schemas.microsoft.com/office/drawing/2014/main" id="{81CF0C63-AECA-F743-8828-BD56CD600F09}"/>
              </a:ext>
            </a:extLst>
          </p:cNvPr>
          <p:cNvSpPr>
            <a:spLocks noGrp="1"/>
          </p:cNvSpPr>
          <p:nvPr>
            <p:ph type="title"/>
          </p:nvPr>
        </p:nvSpPr>
        <p:spPr>
          <a:xfrm>
            <a:off x="398004" y="254854"/>
            <a:ext cx="7765094"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Value of CIH and Whole Health for Chronic Pain Patients</a:t>
            </a:r>
          </a:p>
        </p:txBody>
      </p:sp>
    </p:spTree>
    <p:extLst>
      <p:ext uri="{BB962C8B-B14F-4D97-AF65-F5344CB8AC3E}">
        <p14:creationId xmlns:p14="http://schemas.microsoft.com/office/powerpoint/2010/main" val="421438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2C6E3E-BD64-976D-A480-E4652DD55984}"/>
              </a:ext>
            </a:extLst>
          </p:cNvPr>
          <p:cNvSpPr>
            <a:spLocks noGrp="1"/>
          </p:cNvSpPr>
          <p:nvPr>
            <p:ph type="title"/>
          </p:nvPr>
        </p:nvSpPr>
        <p:spPr>
          <a:xfrm>
            <a:off x="1256371" y="1555082"/>
            <a:ext cx="6201236" cy="738664"/>
          </a:xfrm>
        </p:spPr>
        <p:txBody>
          <a:bodyPr/>
          <a:lstStyle/>
          <a:p>
            <a:r>
              <a:rPr lang="en-US" dirty="0">
                <a:latin typeface="Gibson" pitchFamily="50" charset="0"/>
                <a:ea typeface="Gibson" pitchFamily="50" charset="0"/>
              </a:rPr>
              <a:t>Disclosures</a:t>
            </a:r>
          </a:p>
        </p:txBody>
      </p:sp>
      <p:sp>
        <p:nvSpPr>
          <p:cNvPr id="2" name="TextBox 1">
            <a:extLst>
              <a:ext uri="{FF2B5EF4-FFF2-40B4-BE49-F238E27FC236}">
                <a16:creationId xmlns:a16="http://schemas.microsoft.com/office/drawing/2014/main" id="{FE31AA26-B0CA-8D71-06AB-1735EAFB05F8}"/>
              </a:ext>
            </a:extLst>
          </p:cNvPr>
          <p:cNvSpPr txBox="1"/>
          <p:nvPr/>
        </p:nvSpPr>
        <p:spPr>
          <a:xfrm>
            <a:off x="959005" y="2943922"/>
            <a:ext cx="7493619" cy="646331"/>
          </a:xfrm>
          <a:prstGeom prst="rect">
            <a:avLst/>
          </a:prstGeom>
          <a:solidFill>
            <a:schemeClr val="accent1"/>
          </a:solidFill>
        </p:spPr>
        <p:txBody>
          <a:bodyPr wrap="square" rtlCol="0">
            <a:spAutoFit/>
          </a:bodyPr>
          <a:lstStyle/>
          <a:p>
            <a:r>
              <a:rPr lang="en-US" sz="1800" dirty="0">
                <a:solidFill>
                  <a:schemeClr val="bg2"/>
                </a:solidFill>
                <a:effectLst/>
                <a:latin typeface="Aptos" panose="020B0004020202020204" pitchFamily="34" charset="0"/>
                <a:ea typeface="Aptos" panose="020B0004020202020204" pitchFamily="34" charset="0"/>
                <a:cs typeface="Aptos" panose="020B0004020202020204" pitchFamily="34" charset="0"/>
              </a:rPr>
              <a:t>The views expressed in this presentation are those of the authors and do not necessarily represent the views of the Department of Veterans Affairs.</a:t>
            </a:r>
          </a:p>
        </p:txBody>
      </p:sp>
    </p:spTree>
    <p:extLst>
      <p:ext uri="{BB962C8B-B14F-4D97-AF65-F5344CB8AC3E}">
        <p14:creationId xmlns:p14="http://schemas.microsoft.com/office/powerpoint/2010/main" val="4185264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4D58-582F-D98A-FC38-201C9603E2B0}"/>
              </a:ext>
            </a:extLst>
          </p:cNvPr>
          <p:cNvSpPr>
            <a:spLocks noGrp="1"/>
          </p:cNvSpPr>
          <p:nvPr>
            <p:ph type="title"/>
          </p:nvPr>
        </p:nvSpPr>
        <p:spPr>
          <a:xfrm>
            <a:off x="826245" y="-166039"/>
            <a:ext cx="7886700" cy="994172"/>
          </a:xfrm>
        </p:spPr>
        <p:txBody>
          <a:bodyPr>
            <a:normAutofit/>
          </a:bodyPr>
          <a:lstStyle/>
          <a:p>
            <a:pPr algn="ctr"/>
            <a:r>
              <a:rPr lang="en-US" sz="2700" dirty="0">
                <a:solidFill>
                  <a:srgbClr val="6EAC8D"/>
                </a:solidFill>
                <a:latin typeface="Gibson" pitchFamily="50" charset="0"/>
                <a:ea typeface="Gibson" pitchFamily="50" charset="0"/>
              </a:rPr>
              <a:t>VHA PMOP PAIN MEASURE SET</a:t>
            </a:r>
          </a:p>
        </p:txBody>
      </p:sp>
      <p:sp>
        <p:nvSpPr>
          <p:cNvPr id="5" name="Content Placeholder 2">
            <a:extLst>
              <a:ext uri="{FF2B5EF4-FFF2-40B4-BE49-F238E27FC236}">
                <a16:creationId xmlns:a16="http://schemas.microsoft.com/office/drawing/2014/main" id="{53C45BF4-EAC3-41CF-6659-C55111B9D87E}"/>
              </a:ext>
            </a:extLst>
          </p:cNvPr>
          <p:cNvSpPr txBox="1">
            <a:spLocks/>
          </p:cNvSpPr>
          <p:nvPr/>
        </p:nvSpPr>
        <p:spPr>
          <a:xfrm>
            <a:off x="457200" y="4381987"/>
            <a:ext cx="3400425" cy="184666"/>
          </a:xfrm>
          <a:prstGeom prst="rect">
            <a:avLst/>
          </a:prstGeom>
        </p:spPr>
        <p:txBody>
          <a:bodyPr vert="horz" wrap="square" lIns="68580" tIns="34290" rIns="68580" bIns="34290" rtlCol="0" anchor="t">
            <a:spAutoFit/>
          </a:bodyPr>
          <a:lstStyle>
            <a:lvl1pPr marL="342900" indent="-3429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en-US" sz="750" dirty="0">
                <a:solidFill>
                  <a:prstClr val="black"/>
                </a:solidFill>
                <a:latin typeface="Gibson" pitchFamily="50" charset="0"/>
                <a:ea typeface="Gibson" pitchFamily="50" charset="0"/>
                <a:cs typeface="Arial"/>
              </a:rPr>
              <a:t>* sensitive to monitor change and care outcome</a:t>
            </a:r>
          </a:p>
        </p:txBody>
      </p:sp>
      <p:sp>
        <p:nvSpPr>
          <p:cNvPr id="40" name="Rounded Rectangle 39">
            <a:extLst>
              <a:ext uri="{FF2B5EF4-FFF2-40B4-BE49-F238E27FC236}">
                <a16:creationId xmlns:a16="http://schemas.microsoft.com/office/drawing/2014/main" id="{2788B9BB-1849-D20E-3FBD-139BFD2868B9}"/>
              </a:ext>
            </a:extLst>
          </p:cNvPr>
          <p:cNvSpPr>
            <a:spLocks/>
          </p:cNvSpPr>
          <p:nvPr/>
        </p:nvSpPr>
        <p:spPr>
          <a:xfrm>
            <a:off x="4633834" y="725821"/>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41" name="Rounded Rectangle 40">
            <a:extLst>
              <a:ext uri="{FF2B5EF4-FFF2-40B4-BE49-F238E27FC236}">
                <a16:creationId xmlns:a16="http://schemas.microsoft.com/office/drawing/2014/main" id="{5303F6D9-78A1-53AB-F036-0A932225B8FA}"/>
              </a:ext>
            </a:extLst>
          </p:cNvPr>
          <p:cNvSpPr/>
          <p:nvPr/>
        </p:nvSpPr>
        <p:spPr>
          <a:xfrm>
            <a:off x="4691413" y="768279"/>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Sleep Quality</a:t>
            </a:r>
            <a:endParaRPr lang="en-US" sz="1875" dirty="0">
              <a:solidFill>
                <a:prstClr val="black"/>
              </a:solidFill>
              <a:latin typeface="Gibson" pitchFamily="50" charset="0"/>
              <a:ea typeface="Gibson" pitchFamily="50" charset="0"/>
            </a:endParaRPr>
          </a:p>
        </p:txBody>
      </p:sp>
      <p:sp>
        <p:nvSpPr>
          <p:cNvPr id="38" name="Rounded Rectangle 37">
            <a:extLst>
              <a:ext uri="{FF2B5EF4-FFF2-40B4-BE49-F238E27FC236}">
                <a16:creationId xmlns:a16="http://schemas.microsoft.com/office/drawing/2014/main" id="{DE1314B1-70C4-9501-FA93-8BAD78EB1917}"/>
              </a:ext>
            </a:extLst>
          </p:cNvPr>
          <p:cNvSpPr>
            <a:spLocks/>
          </p:cNvSpPr>
          <p:nvPr/>
        </p:nvSpPr>
        <p:spPr>
          <a:xfrm>
            <a:off x="4633834" y="1628348"/>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39" name="Rounded Rectangle 38">
            <a:extLst>
              <a:ext uri="{FF2B5EF4-FFF2-40B4-BE49-F238E27FC236}">
                <a16:creationId xmlns:a16="http://schemas.microsoft.com/office/drawing/2014/main" id="{8D44C130-6D20-CF1C-560D-D8BDFCD883E9}"/>
              </a:ext>
            </a:extLst>
          </p:cNvPr>
          <p:cNvSpPr/>
          <p:nvPr/>
        </p:nvSpPr>
        <p:spPr>
          <a:xfrm>
            <a:off x="4691413" y="168847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Depression and Anxiety</a:t>
            </a:r>
          </a:p>
        </p:txBody>
      </p:sp>
      <p:sp>
        <p:nvSpPr>
          <p:cNvPr id="36" name="Rounded Rectangle 35">
            <a:extLst>
              <a:ext uri="{FF2B5EF4-FFF2-40B4-BE49-F238E27FC236}">
                <a16:creationId xmlns:a16="http://schemas.microsoft.com/office/drawing/2014/main" id="{06BDE3FE-7820-EE7E-1125-B8CF37CADAE3}"/>
              </a:ext>
            </a:extLst>
          </p:cNvPr>
          <p:cNvSpPr>
            <a:spLocks/>
          </p:cNvSpPr>
          <p:nvPr/>
        </p:nvSpPr>
        <p:spPr>
          <a:xfrm>
            <a:off x="4633834" y="2543984"/>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37" name="Rounded Rectangle 36">
            <a:extLst>
              <a:ext uri="{FF2B5EF4-FFF2-40B4-BE49-F238E27FC236}">
                <a16:creationId xmlns:a16="http://schemas.microsoft.com/office/drawing/2014/main" id="{162BE634-E5CC-35FF-69E1-1F4A3033DFBD}"/>
              </a:ext>
            </a:extLst>
          </p:cNvPr>
          <p:cNvSpPr/>
          <p:nvPr/>
        </p:nvSpPr>
        <p:spPr>
          <a:xfrm>
            <a:off x="4691413" y="2604106"/>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a:solidFill>
                  <a:prstClr val="black"/>
                </a:solidFill>
                <a:latin typeface="Gibson" pitchFamily="50" charset="0"/>
                <a:ea typeface="Gibson" pitchFamily="50" charset="0"/>
                <a:cs typeface="Arial"/>
              </a:rPr>
              <a:t>General </a:t>
            </a:r>
            <a:br>
              <a:rPr lang="en-US" sz="1875">
                <a:solidFill>
                  <a:prstClr val="black"/>
                </a:solidFill>
                <a:latin typeface="Gibson" pitchFamily="50" charset="0"/>
                <a:ea typeface="Gibson" pitchFamily="50" charset="0"/>
                <a:cs typeface="Arial"/>
              </a:rPr>
            </a:br>
            <a:r>
              <a:rPr lang="en-US" sz="1875">
                <a:solidFill>
                  <a:prstClr val="black"/>
                </a:solidFill>
                <a:latin typeface="Gibson" pitchFamily="50" charset="0"/>
                <a:ea typeface="Gibson" pitchFamily="50" charset="0"/>
                <a:cs typeface="Arial"/>
              </a:rPr>
              <a:t>Well-Being</a:t>
            </a:r>
            <a:endParaRPr lang="en-US" sz="1875" dirty="0">
              <a:solidFill>
                <a:prstClr val="black"/>
              </a:solidFill>
              <a:latin typeface="Gibson" pitchFamily="50" charset="0"/>
              <a:ea typeface="Gibson" pitchFamily="50" charset="0"/>
            </a:endParaRPr>
          </a:p>
        </p:txBody>
      </p:sp>
      <p:sp>
        <p:nvSpPr>
          <p:cNvPr id="34" name="Rounded Rectangle 33">
            <a:extLst>
              <a:ext uri="{FF2B5EF4-FFF2-40B4-BE49-F238E27FC236}">
                <a16:creationId xmlns:a16="http://schemas.microsoft.com/office/drawing/2014/main" id="{DB1E9C01-7214-3F34-1214-4DF5C0751BB3}"/>
              </a:ext>
            </a:extLst>
          </p:cNvPr>
          <p:cNvSpPr>
            <a:spLocks/>
          </p:cNvSpPr>
          <p:nvPr/>
        </p:nvSpPr>
        <p:spPr>
          <a:xfrm>
            <a:off x="4633834" y="3461898"/>
            <a:ext cx="432054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b="1">
              <a:solidFill>
                <a:prstClr val="white"/>
              </a:solidFill>
              <a:effectLst>
                <a:outerShdw blurRad="50800" dist="38100" dir="2700000" algn="tl" rotWithShape="0">
                  <a:prstClr val="black">
                    <a:alpha val="40000"/>
                  </a:prstClr>
                </a:outerShdw>
              </a:effectLst>
              <a:latin typeface="Calibri" panose="020F0502020204030204"/>
            </a:endParaRPr>
          </a:p>
        </p:txBody>
      </p:sp>
      <p:sp>
        <p:nvSpPr>
          <p:cNvPr id="35" name="Rounded Rectangle 34">
            <a:extLst>
              <a:ext uri="{FF2B5EF4-FFF2-40B4-BE49-F238E27FC236}">
                <a16:creationId xmlns:a16="http://schemas.microsoft.com/office/drawing/2014/main" id="{58192585-5962-DBE1-1739-A25E5ADB7862}"/>
              </a:ext>
            </a:extLst>
          </p:cNvPr>
          <p:cNvSpPr/>
          <p:nvPr/>
        </p:nvSpPr>
        <p:spPr>
          <a:xfrm>
            <a:off x="4691413" y="352202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68580" rIns="68580" rtlCol="0" anchor="ctr"/>
          <a:lstStyle/>
          <a:p>
            <a:pPr algn="ctr" defTabSz="685800"/>
            <a:r>
              <a:rPr lang="en-US" sz="1875" dirty="0">
                <a:solidFill>
                  <a:prstClr val="black"/>
                </a:solidFill>
                <a:latin typeface="Gibson" pitchFamily="50" charset="0"/>
                <a:ea typeface="Gibson" pitchFamily="50" charset="0"/>
                <a:cs typeface="Arial"/>
              </a:rPr>
              <a:t>Perceived Impact of Treatment</a:t>
            </a:r>
          </a:p>
        </p:txBody>
      </p:sp>
      <p:sp>
        <p:nvSpPr>
          <p:cNvPr id="32" name="Rounded Rectangle 31">
            <a:extLst>
              <a:ext uri="{FF2B5EF4-FFF2-40B4-BE49-F238E27FC236}">
                <a16:creationId xmlns:a16="http://schemas.microsoft.com/office/drawing/2014/main" id="{DFF3A5F8-8DA9-4DB5-CEB5-F59FA6103ED4}"/>
              </a:ext>
            </a:extLst>
          </p:cNvPr>
          <p:cNvSpPr>
            <a:spLocks/>
          </p:cNvSpPr>
          <p:nvPr/>
        </p:nvSpPr>
        <p:spPr>
          <a:xfrm>
            <a:off x="205829" y="708157"/>
            <a:ext cx="425196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prstClr val="white"/>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33" name="Rounded Rectangle 32">
            <a:extLst>
              <a:ext uri="{FF2B5EF4-FFF2-40B4-BE49-F238E27FC236}">
                <a16:creationId xmlns:a16="http://schemas.microsoft.com/office/drawing/2014/main" id="{317D16FE-71EE-08CA-96DA-8DF4CA8A15B8}"/>
              </a:ext>
            </a:extLst>
          </p:cNvPr>
          <p:cNvSpPr/>
          <p:nvPr/>
        </p:nvSpPr>
        <p:spPr>
          <a:xfrm>
            <a:off x="263408" y="768279"/>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Subjective Health Status</a:t>
            </a:r>
          </a:p>
        </p:txBody>
      </p:sp>
      <p:sp>
        <p:nvSpPr>
          <p:cNvPr id="30" name="Rounded Rectangle 29">
            <a:extLst>
              <a:ext uri="{FF2B5EF4-FFF2-40B4-BE49-F238E27FC236}">
                <a16:creationId xmlns:a16="http://schemas.microsoft.com/office/drawing/2014/main" id="{47AC37A8-BCFD-6F70-31AC-0604922B1DB9}"/>
              </a:ext>
            </a:extLst>
          </p:cNvPr>
          <p:cNvSpPr>
            <a:spLocks/>
          </p:cNvSpPr>
          <p:nvPr/>
        </p:nvSpPr>
        <p:spPr>
          <a:xfrm>
            <a:off x="205829" y="1628348"/>
            <a:ext cx="425196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prstClr val="white"/>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31" name="Rounded Rectangle 30">
            <a:extLst>
              <a:ext uri="{FF2B5EF4-FFF2-40B4-BE49-F238E27FC236}">
                <a16:creationId xmlns:a16="http://schemas.microsoft.com/office/drawing/2014/main" id="{CAAD30DD-4C81-D200-3F26-310554BA3517}"/>
              </a:ext>
            </a:extLst>
          </p:cNvPr>
          <p:cNvSpPr/>
          <p:nvPr/>
        </p:nvSpPr>
        <p:spPr>
          <a:xfrm>
            <a:off x="263408" y="168847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Pain Intensity</a:t>
            </a:r>
          </a:p>
        </p:txBody>
      </p:sp>
      <p:sp>
        <p:nvSpPr>
          <p:cNvPr id="28" name="Rounded Rectangle 27">
            <a:extLst>
              <a:ext uri="{FF2B5EF4-FFF2-40B4-BE49-F238E27FC236}">
                <a16:creationId xmlns:a16="http://schemas.microsoft.com/office/drawing/2014/main" id="{58E20CB2-1A09-9B4C-553F-F167628DFE27}"/>
              </a:ext>
            </a:extLst>
          </p:cNvPr>
          <p:cNvSpPr>
            <a:spLocks/>
          </p:cNvSpPr>
          <p:nvPr/>
        </p:nvSpPr>
        <p:spPr>
          <a:xfrm>
            <a:off x="205829" y="2543984"/>
            <a:ext cx="4251960" cy="781587"/>
          </a:xfrm>
          <a:prstGeom prst="roundRect">
            <a:avLst/>
          </a:prstGeom>
          <a:solidFill>
            <a:schemeClr val="bg1">
              <a:lumMod val="95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prstClr val="white"/>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29" name="Rounded Rectangle 28">
            <a:extLst>
              <a:ext uri="{FF2B5EF4-FFF2-40B4-BE49-F238E27FC236}">
                <a16:creationId xmlns:a16="http://schemas.microsoft.com/office/drawing/2014/main" id="{FC9057C1-DC54-8E7D-0C7C-E7BBAE207E5D}"/>
              </a:ext>
            </a:extLst>
          </p:cNvPr>
          <p:cNvSpPr/>
          <p:nvPr/>
        </p:nvSpPr>
        <p:spPr>
          <a:xfrm>
            <a:off x="263408" y="2604106"/>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a:solidFill>
                  <a:prstClr val="black"/>
                </a:solidFill>
                <a:latin typeface="Gibson" pitchFamily="50" charset="0"/>
                <a:ea typeface="Gibson" pitchFamily="50" charset="0"/>
                <a:cs typeface="Arial"/>
              </a:rPr>
              <a:t>Self-Efficacy</a:t>
            </a:r>
          </a:p>
        </p:txBody>
      </p:sp>
      <p:sp>
        <p:nvSpPr>
          <p:cNvPr id="26" name="Rounded Rectangle 25">
            <a:extLst>
              <a:ext uri="{FF2B5EF4-FFF2-40B4-BE49-F238E27FC236}">
                <a16:creationId xmlns:a16="http://schemas.microsoft.com/office/drawing/2014/main" id="{B40A66AA-547C-1BD3-00F3-15261C16A1B8}"/>
              </a:ext>
            </a:extLst>
          </p:cNvPr>
          <p:cNvSpPr>
            <a:spLocks/>
          </p:cNvSpPr>
          <p:nvPr/>
        </p:nvSpPr>
        <p:spPr>
          <a:xfrm>
            <a:off x="205829" y="3461898"/>
            <a:ext cx="4251960" cy="781587"/>
          </a:xfrm>
          <a:prstGeom prst="roundRect">
            <a:avLst/>
          </a:prstGeom>
          <a:solidFill>
            <a:schemeClr val="accent5">
              <a:lumMod val="20000"/>
              <a:lumOff val="80000"/>
            </a:schemeClr>
          </a:solidFill>
          <a:ln w="19050">
            <a:solidFill>
              <a:schemeClr val="tx2"/>
            </a:solid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875">
              <a:solidFill>
                <a:sysClr val="windowText" lastClr="000000"/>
              </a:solidFill>
              <a:effectLst>
                <a:outerShdw blurRad="50800" dist="38100" dir="2700000" algn="tl" rotWithShape="0">
                  <a:prstClr val="black">
                    <a:alpha val="40000"/>
                  </a:prstClr>
                </a:outerShdw>
              </a:effectLst>
              <a:latin typeface="Gibson" pitchFamily="50" charset="0"/>
              <a:ea typeface="Gibson" pitchFamily="50" charset="0"/>
            </a:endParaRPr>
          </a:p>
        </p:txBody>
      </p:sp>
      <p:sp>
        <p:nvSpPr>
          <p:cNvPr id="27" name="Rounded Rectangle 26">
            <a:extLst>
              <a:ext uri="{FF2B5EF4-FFF2-40B4-BE49-F238E27FC236}">
                <a16:creationId xmlns:a16="http://schemas.microsoft.com/office/drawing/2014/main" id="{D6166A3A-51C5-C5B3-E5C9-BADD96BC48EB}"/>
              </a:ext>
            </a:extLst>
          </p:cNvPr>
          <p:cNvSpPr/>
          <p:nvPr/>
        </p:nvSpPr>
        <p:spPr>
          <a:xfrm>
            <a:off x="263408" y="3522020"/>
            <a:ext cx="2194560" cy="661343"/>
          </a:xfrm>
          <a:prstGeom prst="roundRect">
            <a:avLst/>
          </a:prstGeom>
          <a:solidFill>
            <a:schemeClr val="accent5">
              <a:lumMod val="20000"/>
              <a:lumOff val="80000"/>
            </a:schemeClr>
          </a:solidFill>
          <a:ln>
            <a:solidFill>
              <a:schemeClr val="tx1"/>
            </a:solidFill>
          </a:ln>
        </p:spPr>
        <p:style>
          <a:lnRef idx="1">
            <a:schemeClr val="accent2"/>
          </a:lnRef>
          <a:fillRef idx="3">
            <a:schemeClr val="accent2"/>
          </a:fillRef>
          <a:effectRef idx="2">
            <a:schemeClr val="accent2"/>
          </a:effectRef>
          <a:fontRef idx="minor">
            <a:schemeClr val="lt1"/>
          </a:fontRef>
        </p:style>
        <p:txBody>
          <a:bodyPr lIns="137160" rIns="137160" rtlCol="0" anchor="ctr"/>
          <a:lstStyle/>
          <a:p>
            <a:pPr algn="ctr" defTabSz="685800"/>
            <a:r>
              <a:rPr lang="en-US" sz="1875" dirty="0">
                <a:solidFill>
                  <a:prstClr val="black"/>
                </a:solidFill>
                <a:latin typeface="Gibson" pitchFamily="50" charset="0"/>
                <a:ea typeface="Gibson" pitchFamily="50" charset="0"/>
                <a:cs typeface="Arial"/>
              </a:rPr>
              <a:t>Catastrophizing</a:t>
            </a:r>
          </a:p>
        </p:txBody>
      </p:sp>
      <p:sp>
        <p:nvSpPr>
          <p:cNvPr id="6" name="TextBox 5">
            <a:extLst>
              <a:ext uri="{FF2B5EF4-FFF2-40B4-BE49-F238E27FC236}">
                <a16:creationId xmlns:a16="http://schemas.microsoft.com/office/drawing/2014/main" id="{F255C54C-DA8A-0971-9AE6-4D2B6C646B07}"/>
              </a:ext>
            </a:extLst>
          </p:cNvPr>
          <p:cNvSpPr txBox="1"/>
          <p:nvPr/>
        </p:nvSpPr>
        <p:spPr>
          <a:xfrm>
            <a:off x="2479588" y="902743"/>
            <a:ext cx="1304369"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Self-Rated Health* (SRH; 1 item) </a:t>
            </a:r>
          </a:p>
        </p:txBody>
      </p:sp>
      <p:sp>
        <p:nvSpPr>
          <p:cNvPr id="7" name="TextBox 6">
            <a:extLst>
              <a:ext uri="{FF2B5EF4-FFF2-40B4-BE49-F238E27FC236}">
                <a16:creationId xmlns:a16="http://schemas.microsoft.com/office/drawing/2014/main" id="{5950CC7A-02AB-3889-D525-005469585469}"/>
              </a:ext>
            </a:extLst>
          </p:cNvPr>
          <p:cNvSpPr txBox="1"/>
          <p:nvPr/>
        </p:nvSpPr>
        <p:spPr>
          <a:xfrm>
            <a:off x="2479589" y="1661352"/>
            <a:ext cx="2005429" cy="738664"/>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Pain Intensity, Interference with Enjoyment, Interference with General Activity Composite* (PEG; 3 items)</a:t>
            </a:r>
            <a:endParaRPr lang="en-US" sz="1050" dirty="0">
              <a:solidFill>
                <a:prstClr val="black"/>
              </a:solidFill>
              <a:latin typeface="Gibson" pitchFamily="50" charset="0"/>
              <a:ea typeface="Gibson" pitchFamily="50" charset="0"/>
            </a:endParaRPr>
          </a:p>
        </p:txBody>
      </p:sp>
      <p:sp>
        <p:nvSpPr>
          <p:cNvPr id="8" name="TextBox 7">
            <a:extLst>
              <a:ext uri="{FF2B5EF4-FFF2-40B4-BE49-F238E27FC236}">
                <a16:creationId xmlns:a16="http://schemas.microsoft.com/office/drawing/2014/main" id="{F8C41531-B423-2FAF-29C6-B88DE1BDEF84}"/>
              </a:ext>
            </a:extLst>
          </p:cNvPr>
          <p:cNvSpPr txBox="1"/>
          <p:nvPr/>
        </p:nvSpPr>
        <p:spPr>
          <a:xfrm>
            <a:off x="2479589" y="2657779"/>
            <a:ext cx="1276814" cy="577081"/>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Pain Self-Efficacy Questionnaire* (PSEQ-2; 2 items)</a:t>
            </a:r>
            <a:endParaRPr lang="en-US" sz="1050" dirty="0">
              <a:solidFill>
                <a:prstClr val="black"/>
              </a:solidFill>
              <a:latin typeface="Gibson" pitchFamily="50" charset="0"/>
              <a:ea typeface="Gibson" pitchFamily="50" charset="0"/>
            </a:endParaRPr>
          </a:p>
        </p:txBody>
      </p:sp>
      <p:sp>
        <p:nvSpPr>
          <p:cNvPr id="9" name="TextBox 8">
            <a:extLst>
              <a:ext uri="{FF2B5EF4-FFF2-40B4-BE49-F238E27FC236}">
                <a16:creationId xmlns:a16="http://schemas.microsoft.com/office/drawing/2014/main" id="{A4B9E1A6-B5B8-3E82-C64A-707112C9944F}"/>
              </a:ext>
            </a:extLst>
          </p:cNvPr>
          <p:cNvSpPr txBox="1"/>
          <p:nvPr/>
        </p:nvSpPr>
        <p:spPr>
          <a:xfrm>
            <a:off x="2479588" y="3656484"/>
            <a:ext cx="1606928"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Concerns About Pain (CAP-2; 2 items)</a:t>
            </a:r>
            <a:endParaRPr lang="en-US" sz="1050" dirty="0">
              <a:solidFill>
                <a:prstClr val="black"/>
              </a:solidFill>
              <a:latin typeface="Gibson" pitchFamily="50" charset="0"/>
              <a:ea typeface="Gibson" pitchFamily="50" charset="0"/>
            </a:endParaRPr>
          </a:p>
        </p:txBody>
      </p:sp>
      <p:sp>
        <p:nvSpPr>
          <p:cNvPr id="10" name="TextBox 9">
            <a:extLst>
              <a:ext uri="{FF2B5EF4-FFF2-40B4-BE49-F238E27FC236}">
                <a16:creationId xmlns:a16="http://schemas.microsoft.com/office/drawing/2014/main" id="{E563D441-13D1-DE2C-97AE-396F0C0C1292}"/>
              </a:ext>
            </a:extLst>
          </p:cNvPr>
          <p:cNvSpPr txBox="1"/>
          <p:nvPr/>
        </p:nvSpPr>
        <p:spPr>
          <a:xfrm>
            <a:off x="6922250" y="902743"/>
            <a:ext cx="1594740"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Sleep Quality Scale* (SQS; 1 item)</a:t>
            </a:r>
            <a:endParaRPr lang="en-US" sz="1050" dirty="0">
              <a:solidFill>
                <a:prstClr val="black"/>
              </a:solidFill>
              <a:latin typeface="Gibson" pitchFamily="50" charset="0"/>
              <a:ea typeface="Gibson" pitchFamily="50" charset="0"/>
            </a:endParaRPr>
          </a:p>
        </p:txBody>
      </p:sp>
      <p:sp>
        <p:nvSpPr>
          <p:cNvPr id="11" name="TextBox 10">
            <a:extLst>
              <a:ext uri="{FF2B5EF4-FFF2-40B4-BE49-F238E27FC236}">
                <a16:creationId xmlns:a16="http://schemas.microsoft.com/office/drawing/2014/main" id="{3A68FBBC-F132-F1FB-C81F-2E7754CA5137}"/>
              </a:ext>
            </a:extLst>
          </p:cNvPr>
          <p:cNvSpPr txBox="1"/>
          <p:nvPr/>
        </p:nvSpPr>
        <p:spPr>
          <a:xfrm>
            <a:off x="6922250" y="1661352"/>
            <a:ext cx="1767003" cy="738664"/>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Patient Health Questionnaire-4 comprised of PHQ-2 and GAD-2 (PHQ-4; 4 items)</a:t>
            </a:r>
          </a:p>
        </p:txBody>
      </p:sp>
      <p:sp>
        <p:nvSpPr>
          <p:cNvPr id="12" name="TextBox 11">
            <a:extLst>
              <a:ext uri="{FF2B5EF4-FFF2-40B4-BE49-F238E27FC236}">
                <a16:creationId xmlns:a16="http://schemas.microsoft.com/office/drawing/2014/main" id="{3906EDA5-2AB1-9423-C93E-C7DAFCCD9A60}"/>
              </a:ext>
            </a:extLst>
          </p:cNvPr>
          <p:cNvSpPr txBox="1"/>
          <p:nvPr/>
        </p:nvSpPr>
        <p:spPr>
          <a:xfrm>
            <a:off x="6922250" y="2731142"/>
            <a:ext cx="1475586"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Well-Being Signs* (WBS; 3 items)</a:t>
            </a:r>
            <a:endParaRPr lang="en-US" sz="1050" dirty="0">
              <a:solidFill>
                <a:prstClr val="black"/>
              </a:solidFill>
              <a:latin typeface="Gibson" pitchFamily="50" charset="0"/>
              <a:ea typeface="Gibson" pitchFamily="50" charset="0"/>
            </a:endParaRPr>
          </a:p>
        </p:txBody>
      </p:sp>
      <p:sp>
        <p:nvSpPr>
          <p:cNvPr id="13" name="TextBox 12">
            <a:extLst>
              <a:ext uri="{FF2B5EF4-FFF2-40B4-BE49-F238E27FC236}">
                <a16:creationId xmlns:a16="http://schemas.microsoft.com/office/drawing/2014/main" id="{8CC4C420-8F92-F007-8C0A-E55C1364036A}"/>
              </a:ext>
            </a:extLst>
          </p:cNvPr>
          <p:cNvSpPr txBox="1"/>
          <p:nvPr/>
        </p:nvSpPr>
        <p:spPr>
          <a:xfrm>
            <a:off x="6922250" y="3575692"/>
            <a:ext cx="1767003" cy="415498"/>
          </a:xfrm>
          <a:prstGeom prst="rect">
            <a:avLst/>
          </a:prstGeom>
          <a:noFill/>
        </p:spPr>
        <p:txBody>
          <a:bodyPr wrap="square" rtlCol="0">
            <a:spAutoFit/>
          </a:bodyPr>
          <a:lstStyle/>
          <a:p>
            <a:pPr defTabSz="685800"/>
            <a:r>
              <a:rPr lang="en-US" sz="1050" dirty="0">
                <a:solidFill>
                  <a:prstClr val="black"/>
                </a:solidFill>
                <a:latin typeface="Gibson" pitchFamily="50" charset="0"/>
                <a:ea typeface="Gibson" pitchFamily="50" charset="0"/>
                <a:cs typeface="Arial"/>
              </a:rPr>
              <a:t>Patient Global Impression of Change* (PGIC; 1 item)</a:t>
            </a:r>
            <a:endParaRPr lang="en-US" sz="1050" dirty="0">
              <a:solidFill>
                <a:prstClr val="black"/>
              </a:solidFill>
              <a:latin typeface="Gibson" pitchFamily="50" charset="0"/>
              <a:ea typeface="Gibson" pitchFamily="50" charset="0"/>
            </a:endParaRPr>
          </a:p>
        </p:txBody>
      </p:sp>
      <p:sp>
        <p:nvSpPr>
          <p:cNvPr id="42" name="Content Placeholder 2">
            <a:extLst>
              <a:ext uri="{FF2B5EF4-FFF2-40B4-BE49-F238E27FC236}">
                <a16:creationId xmlns:a16="http://schemas.microsoft.com/office/drawing/2014/main" id="{9E589693-B341-8CAC-F284-E931FF2D2209}"/>
              </a:ext>
            </a:extLst>
          </p:cNvPr>
          <p:cNvSpPr txBox="1">
            <a:spLocks/>
          </p:cNvSpPr>
          <p:nvPr/>
        </p:nvSpPr>
        <p:spPr>
          <a:xfrm>
            <a:off x="4769595" y="4381987"/>
            <a:ext cx="3925468" cy="184666"/>
          </a:xfrm>
          <a:prstGeom prst="rect">
            <a:avLst/>
          </a:prstGeom>
        </p:spPr>
        <p:txBody>
          <a:bodyPr vert="horz" wrap="square" lIns="68580" tIns="34290" rIns="68580" bIns="34290" rtlCol="0" anchor="t">
            <a:spAutoFit/>
          </a:bodyPr>
          <a:lstStyle>
            <a:lvl1pPr marL="342900" indent="-3429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342900">
              <a:buNone/>
            </a:pPr>
            <a:r>
              <a:rPr lang="en-US" sz="750" dirty="0">
                <a:solidFill>
                  <a:prstClr val="black"/>
                </a:solidFill>
                <a:latin typeface="Gibson" pitchFamily="50" charset="0"/>
                <a:ea typeface="Gibson" pitchFamily="50" charset="0"/>
                <a:cs typeface="Arial"/>
              </a:rPr>
              <a:t>All measures have been evaluated for validity and reliability, most in patients with pain</a:t>
            </a:r>
          </a:p>
        </p:txBody>
      </p:sp>
      <p:sp>
        <p:nvSpPr>
          <p:cNvPr id="3" name="TextBox 2">
            <a:extLst>
              <a:ext uri="{FF2B5EF4-FFF2-40B4-BE49-F238E27FC236}">
                <a16:creationId xmlns:a16="http://schemas.microsoft.com/office/drawing/2014/main" id="{35F5F56F-ECD8-11D4-4A0F-D365981FFBA2}"/>
              </a:ext>
            </a:extLst>
          </p:cNvPr>
          <p:cNvSpPr txBox="1"/>
          <p:nvPr/>
        </p:nvSpPr>
        <p:spPr>
          <a:xfrm>
            <a:off x="263409" y="4591569"/>
            <a:ext cx="8880592" cy="969496"/>
          </a:xfrm>
          <a:prstGeom prst="rect">
            <a:avLst/>
          </a:prstGeom>
          <a:noFill/>
        </p:spPr>
        <p:txBody>
          <a:bodyPr wrap="square" rtlCol="0">
            <a:spAutoFit/>
          </a:bodyPr>
          <a:lstStyle/>
          <a:p>
            <a:r>
              <a:rPr lang="en-US" sz="700" dirty="0">
                <a:latin typeface="Gibson VF" pitchFamily="2" charset="0"/>
                <a:ea typeface="Gibson VF" pitchFamily="2" charset="0"/>
              </a:rPr>
              <a:t>For a full list of tools and measure citations within the PMOP Pain Measurement Set, visit </a:t>
            </a:r>
            <a:r>
              <a:rPr lang="en-US" sz="700" b="0" i="0" dirty="0">
                <a:solidFill>
                  <a:srgbClr val="003F72"/>
                </a:solidFill>
                <a:effectLst/>
                <a:latin typeface="Gibson VF" pitchFamily="2" charset="0"/>
                <a:ea typeface="Gibson VF" pitchFamily="2" charset="0"/>
              </a:rPr>
              <a:t>Pain Management, Opioid Safety, and PDMP (PMOP): </a:t>
            </a:r>
            <a:r>
              <a:rPr lang="en-US" sz="700" b="0" i="0" dirty="0">
                <a:solidFill>
                  <a:srgbClr val="003F72"/>
                </a:solidFill>
                <a:effectLst/>
                <a:latin typeface="Gibson VF" pitchFamily="2" charset="0"/>
                <a:ea typeface="Gibson VF" pitchFamily="2" charset="0"/>
                <a:hlinkClick r:id="rId3"/>
              </a:rPr>
              <a:t>https://www.va.gov/PAINMANAGEMENT/Research/Tools-Assessment-Recruitment.asp</a:t>
            </a:r>
            <a:endParaRPr lang="en-US" sz="700" b="0" i="0" dirty="0">
              <a:solidFill>
                <a:srgbClr val="003F72"/>
              </a:solidFill>
              <a:effectLst/>
              <a:latin typeface="Gibson VF" pitchFamily="2" charset="0"/>
              <a:ea typeface="Gibson VF" pitchFamily="2" charset="0"/>
            </a:endParaRPr>
          </a:p>
          <a:p>
            <a:endParaRPr lang="en-US" sz="700" dirty="0">
              <a:solidFill>
                <a:srgbClr val="003F72"/>
              </a:solidFill>
              <a:latin typeface="Gibson VF" pitchFamily="2" charset="0"/>
              <a:ea typeface="Gibson VF" pitchFamily="2" charset="0"/>
            </a:endParaRPr>
          </a:p>
          <a:p>
            <a:r>
              <a:rPr lang="en-US" sz="600" dirty="0">
                <a:solidFill>
                  <a:schemeClr val="tx1">
                    <a:lumMod val="65000"/>
                    <a:lumOff val="35000"/>
                  </a:schemeClr>
                </a:solidFill>
                <a:effectLst/>
                <a:latin typeface="Gibson VF" pitchFamily="2" charset="0"/>
                <a:ea typeface="Gibson VF" pitchFamily="2" charset="0"/>
              </a:rPr>
              <a:t>U.S. Department of Veterans Affairs. (2025, January 31). </a:t>
            </a:r>
            <a:r>
              <a:rPr lang="en-US" sz="600" i="1" dirty="0">
                <a:solidFill>
                  <a:schemeClr val="tx1">
                    <a:lumMod val="65000"/>
                    <a:lumOff val="35000"/>
                  </a:schemeClr>
                </a:solidFill>
                <a:effectLst/>
                <a:latin typeface="Gibson VF" pitchFamily="2" charset="0"/>
                <a:ea typeface="Gibson VF" pitchFamily="2" charset="0"/>
              </a:rPr>
              <a:t>Pain Management, Opioid Safety, and PDMP (PMOP): VA CLINICIAN AND RESEARCHER - Tools for Assessment and Recruitment</a:t>
            </a:r>
            <a:r>
              <a:rPr lang="en-US" sz="600" dirty="0">
                <a:solidFill>
                  <a:schemeClr val="tx1">
                    <a:lumMod val="65000"/>
                    <a:lumOff val="35000"/>
                  </a:schemeClr>
                </a:solidFill>
                <a:effectLst/>
                <a:latin typeface="Gibson VF" pitchFamily="2" charset="0"/>
                <a:ea typeface="Gibson VF" pitchFamily="2" charset="0"/>
              </a:rPr>
              <a:t>. Go to VA.gov. https://www.va.gov/PAINMANAGEMENT/Research/Tools-Assessment-Recruitment.asp </a:t>
            </a:r>
          </a:p>
          <a:p>
            <a:endParaRPr lang="en-US" sz="600" b="0" i="0" dirty="0">
              <a:solidFill>
                <a:schemeClr val="tx1">
                  <a:lumMod val="65000"/>
                  <a:lumOff val="35000"/>
                </a:schemeClr>
              </a:solidFill>
              <a:effectLst/>
              <a:latin typeface="Gibson VF" pitchFamily="2" charset="0"/>
              <a:ea typeface="Gibson VF" pitchFamily="2" charset="0"/>
            </a:endParaRPr>
          </a:p>
          <a:p>
            <a:endParaRPr lang="en-US" dirty="0"/>
          </a:p>
        </p:txBody>
      </p:sp>
    </p:spTree>
    <p:extLst>
      <p:ext uri="{BB962C8B-B14F-4D97-AF65-F5344CB8AC3E}">
        <p14:creationId xmlns:p14="http://schemas.microsoft.com/office/powerpoint/2010/main" val="2331864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3037" y="1481189"/>
            <a:ext cx="8797925" cy="2677856"/>
          </a:xfrm>
        </p:spPr>
        <p:style>
          <a:lnRef idx="3">
            <a:schemeClr val="lt1"/>
          </a:lnRef>
          <a:fillRef idx="1">
            <a:schemeClr val="accent5"/>
          </a:fillRef>
          <a:effectRef idx="1">
            <a:schemeClr val="accent5"/>
          </a:effectRef>
          <a:fontRef idx="minor">
            <a:schemeClr val="lt1"/>
          </a:fontRef>
        </p:style>
        <p:txBody>
          <a:bodyPr>
            <a:normAutofit fontScale="85000" lnSpcReduction="20000"/>
          </a:bodyPr>
          <a:lstStyle/>
          <a:p>
            <a:pPr marL="0" indent="0" algn="ctr">
              <a:buNone/>
            </a:pPr>
            <a:r>
              <a:rPr lang="en-US" sz="5100" dirty="0">
                <a:solidFill>
                  <a:schemeClr val="tx1">
                    <a:lumMod val="10000"/>
                    <a:lumOff val="90000"/>
                  </a:schemeClr>
                </a:solidFill>
                <a:latin typeface="Gibson VF" pitchFamily="2" charset="0"/>
                <a:ea typeface="Gibson VF" pitchFamily="2" charset="0"/>
              </a:rPr>
              <a:t>How do we know what to measure to capture the Whole Person Outcomes: </a:t>
            </a:r>
          </a:p>
          <a:p>
            <a:pPr marL="0" indent="0" algn="ctr">
              <a:buNone/>
            </a:pPr>
            <a:r>
              <a:rPr lang="en-US" sz="5100" dirty="0">
                <a:solidFill>
                  <a:schemeClr val="tx1">
                    <a:lumMod val="10000"/>
                    <a:lumOff val="90000"/>
                  </a:schemeClr>
                </a:solidFill>
                <a:latin typeface="Gibson VF" pitchFamily="2" charset="0"/>
                <a:ea typeface="Gibson VF" pitchFamily="2" charset="0"/>
              </a:rPr>
              <a:t>Using Logic Models to Guide Measurement</a:t>
            </a:r>
            <a:endParaRPr lang="en-US" sz="2400" dirty="0">
              <a:latin typeface="Gibson VF" pitchFamily="2" charset="0"/>
              <a:ea typeface="Gibson VF" pitchFamily="2" charset="0"/>
            </a:endParaRPr>
          </a:p>
          <a:p>
            <a:pPr marL="0" indent="0">
              <a:buNone/>
            </a:pPr>
            <a:endParaRPr lang="en-US" sz="2400" dirty="0">
              <a:latin typeface="Gibson VF" pitchFamily="2" charset="0"/>
              <a:ea typeface="Gibson VF" pitchFamily="2" charset="0"/>
            </a:endParaRPr>
          </a:p>
          <a:p>
            <a:endParaRPr lang="en-US" dirty="0">
              <a:latin typeface="Gibson VF" pitchFamily="2" charset="0"/>
              <a:ea typeface="Gibson VF" pitchFamily="2" charset="0"/>
            </a:endParaRPr>
          </a:p>
        </p:txBody>
      </p:sp>
    </p:spTree>
    <p:extLst>
      <p:ext uri="{BB962C8B-B14F-4D97-AF65-F5344CB8AC3E}">
        <p14:creationId xmlns:p14="http://schemas.microsoft.com/office/powerpoint/2010/main" val="1875053119"/>
      </p:ext>
    </p:extLst>
  </p:cSld>
  <p:clrMapOvr>
    <a:masterClrMapping/>
  </p:clrMapOvr>
  <mc:AlternateContent xmlns:mc="http://schemas.openxmlformats.org/markup-compatibility/2006" xmlns:p14="http://schemas.microsoft.com/office/powerpoint/2010/main">
    <mc:Choice Requires="p14">
      <p:transition spd="slow" p14:dur="2000" advTm="17591"/>
    </mc:Choice>
    <mc:Fallback xmlns="">
      <p:transition spd="slow" advTm="175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5B26D69A-3B21-4AE9-9E4B-F98894971051}"/>
              </a:ext>
            </a:extLst>
          </p:cNvPr>
          <p:cNvSpPr>
            <a:spLocks noGrp="1" noChangeArrowheads="1"/>
          </p:cNvSpPr>
          <p:nvPr>
            <p:ph type="title"/>
          </p:nvPr>
        </p:nvSpPr>
        <p:spPr bwMode="auto">
          <a:xfrm>
            <a:off x="309442" y="111366"/>
            <a:ext cx="5796390" cy="837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ctr" anchorCtr="0">
            <a:normAutofit/>
          </a:bodyPr>
          <a:lstStyle/>
          <a:p>
            <a:r>
              <a:rPr lang="en-US" altLang="en-US" dirty="0">
                <a:solidFill>
                  <a:srgbClr val="5874A9"/>
                </a:solidFill>
                <a:latin typeface="Gibson" pitchFamily="50" charset="0"/>
                <a:ea typeface="Gibson" pitchFamily="50" charset="0"/>
                <a:cs typeface="Arial" panose="020B0604020202020204" pitchFamily="34" charset="0"/>
              </a:rPr>
              <a:t>Why create a logic model?</a:t>
            </a:r>
          </a:p>
        </p:txBody>
      </p:sp>
      <p:sp>
        <p:nvSpPr>
          <p:cNvPr id="101378" name="Rectangle 3">
            <a:extLst>
              <a:ext uri="{FF2B5EF4-FFF2-40B4-BE49-F238E27FC236}">
                <a16:creationId xmlns:a16="http://schemas.microsoft.com/office/drawing/2014/main" id="{C708CAE2-CF47-4B62-BA5B-AF044E1E0533}"/>
              </a:ext>
            </a:extLst>
          </p:cNvPr>
          <p:cNvSpPr>
            <a:spLocks noGrp="1" noChangeArrowheads="1"/>
          </p:cNvSpPr>
          <p:nvPr>
            <p:ph idx="1"/>
          </p:nvPr>
        </p:nvSpPr>
        <p:spPr bwMode="auto">
          <a:xfrm>
            <a:off x="2501251" y="1223883"/>
            <a:ext cx="3793068" cy="3107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p>
            <a:pPr algn="ctr">
              <a:lnSpc>
                <a:spcPct val="85000"/>
              </a:lnSpc>
              <a:spcBef>
                <a:spcPct val="0"/>
              </a:spcBef>
            </a:pPr>
            <a:r>
              <a:rPr lang="en-US" altLang="en-US" sz="3200" b="1" dirty="0">
                <a:solidFill>
                  <a:schemeClr val="accent1"/>
                </a:solidFill>
                <a:latin typeface="Gibson" pitchFamily="50" charset="0"/>
                <a:ea typeface="Gibson" pitchFamily="50" charset="0"/>
                <a:cs typeface="Arial" panose="020B0604020202020204" pitchFamily="34" charset="0"/>
              </a:rPr>
              <a:t>Road Map for Evaluation and </a:t>
            </a:r>
          </a:p>
          <a:p>
            <a:pPr algn="ctr">
              <a:lnSpc>
                <a:spcPct val="85000"/>
              </a:lnSpc>
              <a:spcBef>
                <a:spcPct val="0"/>
              </a:spcBef>
            </a:pPr>
            <a:r>
              <a:rPr lang="en-US" altLang="en-US" sz="3200" b="1" dirty="0">
                <a:solidFill>
                  <a:schemeClr val="accent1"/>
                </a:solidFill>
                <a:latin typeface="Gibson" pitchFamily="50" charset="0"/>
                <a:ea typeface="Gibson" pitchFamily="50" charset="0"/>
                <a:cs typeface="Arial" panose="020B0604020202020204" pitchFamily="34" charset="0"/>
              </a:rPr>
              <a:t>Program Planning</a:t>
            </a:r>
          </a:p>
        </p:txBody>
      </p:sp>
      <p:pic>
        <p:nvPicPr>
          <p:cNvPr id="101379" name="Picture 6" descr="MP900448670[1]">
            <a:extLst>
              <a:ext uri="{FF2B5EF4-FFF2-40B4-BE49-F238E27FC236}">
                <a16:creationId xmlns:a16="http://schemas.microsoft.com/office/drawing/2014/main" id="{0C8B9FBF-B3CA-4324-AE10-A7D9461C8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249" y="2722921"/>
            <a:ext cx="2861072" cy="190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08321" y="82115"/>
            <a:ext cx="7886700" cy="742157"/>
          </a:xfrm>
          <a:prstGeom prst="rect">
            <a:avLst/>
          </a:prstGeom>
        </p:spPr>
        <p:txBody>
          <a:bodyPr vert="horz" wrap="square" lIns="0" tIns="0" rIns="0" bIns="0" rtlCol="0" anchor="ctr" anchorCtr="0">
            <a:normAutofit/>
          </a:bodyPr>
          <a:lstStyle/>
          <a:p>
            <a:r>
              <a:rPr lang="en-US" dirty="0">
                <a:solidFill>
                  <a:srgbClr val="5874A9"/>
                </a:solidFill>
                <a:latin typeface="Gibson" pitchFamily="50" charset="0"/>
                <a:ea typeface="Gibson" pitchFamily="50" charset="0"/>
                <a:cs typeface="Arial" panose="020B0604020202020204" pitchFamily="34" charset="0"/>
              </a:rPr>
              <a:t>What is a Logic Model?</a:t>
            </a:r>
          </a:p>
        </p:txBody>
      </p:sp>
      <p:graphicFrame>
        <p:nvGraphicFramePr>
          <p:cNvPr id="99332" name="Object 4"/>
          <p:cNvGraphicFramePr>
            <a:graphicFrameLocks noGrp="1" noChangeAspect="1"/>
          </p:cNvGraphicFramePr>
          <p:nvPr>
            <p:ph idx="1"/>
            <p:extLst>
              <p:ext uri="{D42A27DB-BD31-4B8C-83A1-F6EECF244321}">
                <p14:modId xmlns:p14="http://schemas.microsoft.com/office/powerpoint/2010/main" val="1884064743"/>
              </p:ext>
            </p:extLst>
          </p:nvPr>
        </p:nvGraphicFramePr>
        <p:xfrm>
          <a:off x="3714341" y="1834332"/>
          <a:ext cx="5118099" cy="2513410"/>
        </p:xfrm>
        <a:graphic>
          <a:graphicData uri="http://schemas.openxmlformats.org/presentationml/2006/ole">
            <mc:AlternateContent xmlns:mc="http://schemas.openxmlformats.org/markup-compatibility/2006">
              <mc:Choice xmlns:v="urn:schemas-microsoft-com:vml" Requires="v">
                <p:oleObj name="Document" r:id="rId3" imgW="5989320" imgH="3351276" progId="Word.Document.8">
                  <p:embed/>
                </p:oleObj>
              </mc:Choice>
              <mc:Fallback>
                <p:oleObj name="Document" r:id="rId3" imgW="5989320" imgH="3351276" progId="Word.Document.8">
                  <p:embed/>
                  <p:pic>
                    <p:nvPicPr>
                      <p:cNvPr id="99332"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341" y="1834332"/>
                        <a:ext cx="5118099" cy="2513410"/>
                      </a:xfrm>
                      <a:prstGeom prst="rect">
                        <a:avLst/>
                      </a:prstGeom>
                      <a:noFill/>
                      <a:ln>
                        <a:noFill/>
                      </a:ln>
                      <a:effectLst/>
                    </p:spPr>
                  </p:pic>
                </p:oleObj>
              </mc:Fallback>
            </mc:AlternateContent>
          </a:graphicData>
        </a:graphic>
      </p:graphicFrame>
      <p:sp>
        <p:nvSpPr>
          <p:cNvPr id="99331" name="Rectangle 3"/>
          <p:cNvSpPr>
            <a:spLocks noGrp="1" noChangeArrowheads="1"/>
          </p:cNvSpPr>
          <p:nvPr>
            <p:ph type="body" sz="half" idx="4294967295"/>
          </p:nvPr>
        </p:nvSpPr>
        <p:spPr>
          <a:xfrm>
            <a:off x="125361" y="1471153"/>
            <a:ext cx="3320641" cy="3394472"/>
          </a:xfrm>
          <a:prstGeom prst="rect">
            <a:avLst/>
          </a:prstGeom>
        </p:spPr>
        <p:txBody>
          <a:bodyPr vert="horz" lIns="0" tIns="0" rIns="0" bIns="0" rtlCol="0" anchor="t" anchorCtr="0">
            <a:normAutofit fontScale="85000" lnSpcReduction="20000"/>
          </a:bodyPr>
          <a:lstStyle/>
          <a:p>
            <a:r>
              <a:rPr lang="en-US" altLang="en-US" b="1" dirty="0">
                <a:latin typeface="Gibson Thin" pitchFamily="50" charset="0"/>
                <a:ea typeface="Gibson Thin" pitchFamily="50" charset="0"/>
              </a:rPr>
              <a:t>1979 Joseph </a:t>
            </a:r>
            <a:r>
              <a:rPr lang="en-US" altLang="en-US" b="1" dirty="0" err="1">
                <a:latin typeface="Gibson Thin" pitchFamily="50" charset="0"/>
                <a:ea typeface="Gibson Thin" pitchFamily="50" charset="0"/>
              </a:rPr>
              <a:t>Wholey</a:t>
            </a:r>
            <a:r>
              <a:rPr lang="en-US" altLang="en-US" b="1" dirty="0">
                <a:latin typeface="Gibson Thin" pitchFamily="50" charset="0"/>
                <a:ea typeface="Gibson Thin" pitchFamily="50" charset="0"/>
              </a:rPr>
              <a:t> </a:t>
            </a:r>
          </a:p>
          <a:p>
            <a:pPr lvl="1"/>
            <a:r>
              <a:rPr lang="en-US" altLang="en-US" sz="2100" dirty="0">
                <a:latin typeface="Gibson Thin" pitchFamily="50" charset="0"/>
                <a:ea typeface="Gibson Thin" pitchFamily="50" charset="0"/>
              </a:rPr>
              <a:t>Developed in response to being asked to evaluate the impact of programs where goals and objectives were vague, programs didn’t really exist, or weren’t being implement in a way that would achieve the expected results. </a:t>
            </a:r>
          </a:p>
          <a:p>
            <a:pPr algn="ctr"/>
            <a:r>
              <a:rPr lang="en-US" b="1" dirty="0">
                <a:latin typeface="Gibson Thin" pitchFamily="50" charset="0"/>
                <a:ea typeface="Gibson Thin" pitchFamily="50" charset="0"/>
              </a:rPr>
              <a:t>Helps articulate the program theory</a:t>
            </a:r>
          </a:p>
          <a:p>
            <a:pPr>
              <a:buFont typeface="Arial" pitchFamily="34" charset="0"/>
              <a:buNone/>
            </a:pPr>
            <a:endParaRPr lang="en-US" dirty="0"/>
          </a:p>
          <a:p>
            <a:endParaRPr lang="en-US" sz="1500" dirty="0"/>
          </a:p>
        </p:txBody>
      </p:sp>
      <p:sp>
        <p:nvSpPr>
          <p:cNvPr id="2" name="Rectangle 1">
            <a:extLst>
              <a:ext uri="{FF2B5EF4-FFF2-40B4-BE49-F238E27FC236}">
                <a16:creationId xmlns:a16="http://schemas.microsoft.com/office/drawing/2014/main" id="{683CBFB6-D650-693D-CA7C-B6DC35DE06B9}"/>
              </a:ext>
            </a:extLst>
          </p:cNvPr>
          <p:cNvSpPr/>
          <p:nvPr/>
        </p:nvSpPr>
        <p:spPr>
          <a:xfrm>
            <a:off x="3621241" y="1593480"/>
            <a:ext cx="5304298" cy="2802193"/>
          </a:xfrm>
          <a:prstGeom prst="rect">
            <a:avLst/>
          </a:prstGeom>
          <a:solidFill>
            <a:srgbClr val="E2EEE8">
              <a:alpha val="32157"/>
            </a:srgbClr>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a:extLst>
              <a:ext uri="{FF2B5EF4-FFF2-40B4-BE49-F238E27FC236}">
                <a16:creationId xmlns:a16="http://schemas.microsoft.com/office/drawing/2014/main" id="{5FB6A1B4-CF84-4BC0-8F3A-151970B88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026" y="1943893"/>
            <a:ext cx="5123922" cy="4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2">
            <a:extLst>
              <a:ext uri="{FF2B5EF4-FFF2-40B4-BE49-F238E27FC236}">
                <a16:creationId xmlns:a16="http://schemas.microsoft.com/office/drawing/2014/main" id="{41B9E746-5161-430D-963A-3C39D1F7D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936" y="3376761"/>
            <a:ext cx="5475850" cy="64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3">
            <a:extLst>
              <a:ext uri="{FF2B5EF4-FFF2-40B4-BE49-F238E27FC236}">
                <a16:creationId xmlns:a16="http://schemas.microsoft.com/office/drawing/2014/main" id="{F920F4B2-534C-43E9-926D-46C865A78F94}"/>
              </a:ext>
            </a:extLst>
          </p:cNvPr>
          <p:cNvSpPr txBox="1">
            <a:spLocks noChangeArrowheads="1"/>
          </p:cNvSpPr>
          <p:nvPr/>
        </p:nvSpPr>
        <p:spPr bwMode="auto">
          <a:xfrm>
            <a:off x="951271" y="2734918"/>
            <a:ext cx="33257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a:latin typeface="Gibson VF Light" pitchFamily="2" charset="0"/>
                <a:ea typeface="Gibson VF Light" pitchFamily="2" charset="0"/>
              </a:rPr>
              <a:t>Headache example</a:t>
            </a:r>
          </a:p>
        </p:txBody>
      </p:sp>
      <p:sp>
        <p:nvSpPr>
          <p:cNvPr id="108548" name="TextBox 4">
            <a:extLst>
              <a:ext uri="{FF2B5EF4-FFF2-40B4-BE49-F238E27FC236}">
                <a16:creationId xmlns:a16="http://schemas.microsoft.com/office/drawing/2014/main" id="{0A5CE2B1-9F39-409E-9DE2-615FE765FCF9}"/>
              </a:ext>
            </a:extLst>
          </p:cNvPr>
          <p:cNvSpPr txBox="1">
            <a:spLocks noChangeArrowheads="1"/>
          </p:cNvSpPr>
          <p:nvPr/>
        </p:nvSpPr>
        <p:spPr bwMode="auto">
          <a:xfrm>
            <a:off x="383458" y="342900"/>
            <a:ext cx="5903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5874A9"/>
                </a:solidFill>
                <a:latin typeface="Gibson" pitchFamily="50" charset="0"/>
                <a:ea typeface="Gibson" pitchFamily="50" charset="0"/>
              </a:rPr>
              <a:t>Simple Logic Models</a:t>
            </a:r>
          </a:p>
        </p:txBody>
      </p:sp>
      <p:sp>
        <p:nvSpPr>
          <p:cNvPr id="108549" name="Rectangle 9">
            <a:extLst>
              <a:ext uri="{FF2B5EF4-FFF2-40B4-BE49-F238E27FC236}">
                <a16:creationId xmlns:a16="http://schemas.microsoft.com/office/drawing/2014/main" id="{972347C3-36EB-4D7D-8233-FF5E967075D4}"/>
              </a:ext>
            </a:extLst>
          </p:cNvPr>
          <p:cNvSpPr>
            <a:spLocks noChangeArrowheads="1"/>
          </p:cNvSpPr>
          <p:nvPr/>
        </p:nvSpPr>
        <p:spPr bwMode="auto">
          <a:xfrm>
            <a:off x="1496961" y="4912668"/>
            <a:ext cx="69538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dirty="0">
                <a:latin typeface="Gibson VF Light" pitchFamily="2" charset="0"/>
                <a:ea typeface="Gibson VF Light" pitchFamily="2" charset="0"/>
              </a:rPr>
              <a:t>Enhancing Program Performance with Logic Models, University of Wisconsin-Extension, Feb. 2003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a:extLst>
              <a:ext uri="{FF2B5EF4-FFF2-40B4-BE49-F238E27FC236}">
                <a16:creationId xmlns:a16="http://schemas.microsoft.com/office/drawing/2014/main" id="{0FE96AA1-4277-42E1-9E8A-8F1669A06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78" y="1755582"/>
            <a:ext cx="4997738" cy="46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Box 4">
            <a:extLst>
              <a:ext uri="{FF2B5EF4-FFF2-40B4-BE49-F238E27FC236}">
                <a16:creationId xmlns:a16="http://schemas.microsoft.com/office/drawing/2014/main" id="{A89988DD-EFBA-4632-8675-A328A8675C25}"/>
              </a:ext>
            </a:extLst>
          </p:cNvPr>
          <p:cNvSpPr txBox="1">
            <a:spLocks noChangeArrowheads="1"/>
          </p:cNvSpPr>
          <p:nvPr/>
        </p:nvSpPr>
        <p:spPr bwMode="auto">
          <a:xfrm>
            <a:off x="582561" y="297479"/>
            <a:ext cx="52836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a:solidFill>
                  <a:srgbClr val="5874A9"/>
                </a:solidFill>
                <a:latin typeface="Gibson" pitchFamily="50" charset="0"/>
                <a:ea typeface="Gibson" pitchFamily="50" charset="0"/>
              </a:rPr>
              <a:t>Simple Logic Models</a:t>
            </a:r>
          </a:p>
        </p:txBody>
      </p:sp>
      <p:sp>
        <p:nvSpPr>
          <p:cNvPr id="110595" name="TextBox 6">
            <a:extLst>
              <a:ext uri="{FF2B5EF4-FFF2-40B4-BE49-F238E27FC236}">
                <a16:creationId xmlns:a16="http://schemas.microsoft.com/office/drawing/2014/main" id="{D8B13C1A-871B-4DBD-B8B9-41A93ABD587C}"/>
              </a:ext>
            </a:extLst>
          </p:cNvPr>
          <p:cNvSpPr txBox="1">
            <a:spLocks noChangeArrowheads="1"/>
          </p:cNvSpPr>
          <p:nvPr/>
        </p:nvSpPr>
        <p:spPr bwMode="auto">
          <a:xfrm>
            <a:off x="0" y="2520315"/>
            <a:ext cx="2800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latin typeface="Gibson VF Thin" pitchFamily="2" charset="0"/>
                <a:ea typeface="Gibson VF Thin" pitchFamily="2" charset="0"/>
              </a:rPr>
              <a:t>Taking a vacation  example:</a:t>
            </a:r>
          </a:p>
        </p:txBody>
      </p:sp>
      <p:pic>
        <p:nvPicPr>
          <p:cNvPr id="110596" name="Picture 4">
            <a:extLst>
              <a:ext uri="{FF2B5EF4-FFF2-40B4-BE49-F238E27FC236}">
                <a16:creationId xmlns:a16="http://schemas.microsoft.com/office/drawing/2014/main" id="{D13586EA-BB95-4DA8-8BDE-11E2CA72B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499" y="2400210"/>
            <a:ext cx="3809002" cy="219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9">
            <a:extLst>
              <a:ext uri="{FF2B5EF4-FFF2-40B4-BE49-F238E27FC236}">
                <a16:creationId xmlns:a16="http://schemas.microsoft.com/office/drawing/2014/main" id="{EA3226C5-0487-4570-AF8A-B270ADBD7B44}"/>
              </a:ext>
            </a:extLst>
          </p:cNvPr>
          <p:cNvSpPr>
            <a:spLocks noChangeArrowheads="1"/>
          </p:cNvSpPr>
          <p:nvPr/>
        </p:nvSpPr>
        <p:spPr bwMode="auto">
          <a:xfrm>
            <a:off x="1600200" y="4655583"/>
            <a:ext cx="67842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900" dirty="0">
                <a:latin typeface="Gibson VF" pitchFamily="2" charset="0"/>
                <a:ea typeface="Gibson VF" pitchFamily="2" charset="0"/>
              </a:rPr>
              <a:t>Enhancing Program Performance with Logic Models, University of Wisconsin-Extension, Feb. 2003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print"/>
          <a:srcRect/>
          <a:stretch>
            <a:fillRect/>
          </a:stretch>
        </p:blipFill>
        <p:spPr bwMode="auto">
          <a:xfrm>
            <a:off x="1259144" y="1425524"/>
            <a:ext cx="6198743" cy="3386138"/>
          </a:xfrm>
          <a:prstGeom prst="rect">
            <a:avLst/>
          </a:prstGeom>
          <a:noFill/>
          <a:ln w="9525">
            <a:noFill/>
            <a:miter lim="800000"/>
            <a:headEnd/>
            <a:tailEnd/>
          </a:ln>
        </p:spPr>
      </p:pic>
      <p:sp>
        <p:nvSpPr>
          <p:cNvPr id="3" name="Rectangle 2"/>
          <p:cNvSpPr/>
          <p:nvPr/>
        </p:nvSpPr>
        <p:spPr>
          <a:xfrm>
            <a:off x="1732935" y="4965407"/>
            <a:ext cx="6057900" cy="200055"/>
          </a:xfrm>
          <a:prstGeom prst="rect">
            <a:avLst/>
          </a:prstGeom>
        </p:spPr>
        <p:txBody>
          <a:bodyPr wrap="square">
            <a:spAutoFit/>
          </a:bodyPr>
          <a:lstStyle/>
          <a:p>
            <a:r>
              <a:rPr lang="en-US" sz="700" dirty="0">
                <a:latin typeface="Gibson VF" pitchFamily="2" charset="0"/>
                <a:ea typeface="Gibson VF" pitchFamily="2" charset="0"/>
              </a:rPr>
              <a:t>Enhancing Program Performance with Logic Models, University of Wisconsin-Extension, Feb. 2003</a:t>
            </a:r>
          </a:p>
        </p:txBody>
      </p:sp>
      <p:sp>
        <p:nvSpPr>
          <p:cNvPr id="4" name="Rectangle 3"/>
          <p:cNvSpPr/>
          <p:nvPr/>
        </p:nvSpPr>
        <p:spPr>
          <a:xfrm>
            <a:off x="529099" y="360887"/>
            <a:ext cx="7405534" cy="584775"/>
          </a:xfrm>
          <a:prstGeom prst="rect">
            <a:avLst/>
          </a:prstGeom>
        </p:spPr>
        <p:txBody>
          <a:bodyPr wrap="square">
            <a:spAutoFit/>
          </a:bodyPr>
          <a:lstStyle/>
          <a:p>
            <a:r>
              <a:rPr lang="en-US" sz="3200" b="1" dirty="0">
                <a:solidFill>
                  <a:srgbClr val="5874A9"/>
                </a:solidFill>
                <a:latin typeface="Gibson" pitchFamily="50" charset="0"/>
                <a:ea typeface="Gibson" pitchFamily="50" charset="0"/>
                <a:cs typeface="Arial" panose="020B0604020202020204" pitchFamily="34" charset="0"/>
              </a:rPr>
              <a:t>Full Logic Model Framework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AA4C-ED6A-A30B-B85B-8864DF7C8AED}"/>
              </a:ext>
            </a:extLst>
          </p:cNvPr>
          <p:cNvSpPr>
            <a:spLocks noGrp="1"/>
          </p:cNvSpPr>
          <p:nvPr>
            <p:ph type="title"/>
          </p:nvPr>
        </p:nvSpPr>
        <p:spPr>
          <a:xfrm>
            <a:off x="88746" y="363202"/>
            <a:ext cx="8074352" cy="837152"/>
          </a:xfrm>
        </p:spPr>
        <p:txBody>
          <a:bodyPr/>
          <a:lstStyle/>
          <a:p>
            <a:r>
              <a:rPr lang="en-US" dirty="0">
                <a:solidFill>
                  <a:srgbClr val="5874A9"/>
                </a:solidFill>
                <a:latin typeface="Gibson" pitchFamily="50" charset="0"/>
                <a:ea typeface="Gibson" pitchFamily="50" charset="0"/>
                <a:cs typeface="Arial" panose="020B0604020202020204" pitchFamily="34" charset="0"/>
              </a:rPr>
              <a:t>WHY WE DEVELOPED OUR LOGIC MODEL</a:t>
            </a:r>
          </a:p>
        </p:txBody>
      </p:sp>
      <p:graphicFrame>
        <p:nvGraphicFramePr>
          <p:cNvPr id="4" name="Content Placeholder 3">
            <a:extLst>
              <a:ext uri="{FF2B5EF4-FFF2-40B4-BE49-F238E27FC236}">
                <a16:creationId xmlns:a16="http://schemas.microsoft.com/office/drawing/2014/main" id="{B52862DC-5BBF-6B74-B21E-8E11CD4E8931}"/>
              </a:ext>
            </a:extLst>
          </p:cNvPr>
          <p:cNvGraphicFramePr>
            <a:graphicFrameLocks noGrp="1"/>
          </p:cNvGraphicFramePr>
          <p:nvPr>
            <p:ph idx="1"/>
            <p:extLst>
              <p:ext uri="{D42A27DB-BD31-4B8C-83A1-F6EECF244321}">
                <p14:modId xmlns:p14="http://schemas.microsoft.com/office/powerpoint/2010/main" val="937230599"/>
              </p:ext>
            </p:extLst>
          </p:nvPr>
        </p:nvGraphicFramePr>
        <p:xfrm>
          <a:off x="88746" y="1315166"/>
          <a:ext cx="8723415" cy="390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2359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a:extLst>
              <a:ext uri="{FF2B5EF4-FFF2-40B4-BE49-F238E27FC236}">
                <a16:creationId xmlns:a16="http://schemas.microsoft.com/office/drawing/2014/main" id="{C7E34F0B-E512-4599-BF20-07A0EC6174B5}"/>
              </a:ext>
            </a:extLst>
          </p:cNvPr>
          <p:cNvSpPr>
            <a:spLocks noGrp="1" noChangeArrowheads="1"/>
          </p:cNvSpPr>
          <p:nvPr>
            <p:ph type="body" idx="4294967295"/>
          </p:nvPr>
        </p:nvSpPr>
        <p:spPr bwMode="auto">
          <a:xfrm>
            <a:off x="199103" y="1505257"/>
            <a:ext cx="8686800" cy="3449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fontScale="55000" lnSpcReduction="20000"/>
          </a:bodyPr>
          <a:lstStyle/>
          <a:p>
            <a:pPr>
              <a:buFont typeface="Arial" panose="020B0604020202020204" pitchFamily="34" charset="0"/>
              <a:buNone/>
            </a:pPr>
            <a:r>
              <a:rPr lang="en-US" altLang="en-US" sz="2900" dirty="0">
                <a:latin typeface="Gibson VF" pitchFamily="2" charset="0"/>
                <a:ea typeface="Gibson VF" pitchFamily="2" charset="0"/>
              </a:rPr>
              <a:t>Work with team to define a program and its goals (create the logic model)</a:t>
            </a:r>
          </a:p>
          <a:p>
            <a:r>
              <a:rPr lang="en-US" altLang="en-US" sz="2900" dirty="0">
                <a:latin typeface="Gibson VF" pitchFamily="2" charset="0"/>
                <a:ea typeface="Gibson VF" pitchFamily="2" charset="0"/>
              </a:rPr>
              <a:t>Important interactive process to help define:</a:t>
            </a:r>
          </a:p>
          <a:p>
            <a:endParaRPr lang="en-US" altLang="en-US" dirty="0">
              <a:latin typeface="Gibson VF" pitchFamily="2" charset="0"/>
              <a:ea typeface="Gibson VF" pitchFamily="2" charset="0"/>
            </a:endParaRPr>
          </a:p>
          <a:p>
            <a:endParaRPr lang="en-US" altLang="en-US" dirty="0">
              <a:latin typeface="Gibson VF" pitchFamily="2" charset="0"/>
              <a:ea typeface="Gibson VF" pitchFamily="2" charset="0"/>
            </a:endParaRPr>
          </a:p>
          <a:p>
            <a:pPr>
              <a:buFont typeface="Arial" panose="020B0604020202020204" pitchFamily="34" charset="0"/>
              <a:buNone/>
            </a:pPr>
            <a:endParaRPr lang="en-US" altLang="en-US" dirty="0">
              <a:latin typeface="Gibson VF" pitchFamily="2" charset="0"/>
              <a:ea typeface="Gibson VF" pitchFamily="2" charset="0"/>
            </a:endParaRPr>
          </a:p>
          <a:p>
            <a:pPr>
              <a:buFont typeface="Arial" panose="020B0604020202020204" pitchFamily="34" charset="0"/>
              <a:buNone/>
            </a:pPr>
            <a:r>
              <a:rPr lang="en-US" altLang="en-US" i="1" dirty="0">
                <a:latin typeface="Gibson VF" pitchFamily="2" charset="0"/>
                <a:ea typeface="Gibson VF" pitchFamily="2" charset="0"/>
              </a:rPr>
              <a:t>   </a:t>
            </a:r>
          </a:p>
          <a:p>
            <a:pPr>
              <a:buFont typeface="Arial" panose="020B0604020202020204" pitchFamily="34" charset="0"/>
              <a:buNone/>
            </a:pPr>
            <a:r>
              <a:rPr lang="en-US" altLang="en-US" i="1" dirty="0">
                <a:latin typeface="Gibson VF" pitchFamily="2" charset="0"/>
                <a:ea typeface="Gibson VF" pitchFamily="2" charset="0"/>
              </a:rPr>
              <a:t> </a:t>
            </a:r>
          </a:p>
          <a:p>
            <a:pPr>
              <a:buFont typeface="Arial" panose="020B0604020202020204" pitchFamily="34" charset="0"/>
              <a:buNone/>
            </a:pPr>
            <a:r>
              <a:rPr lang="en-US" altLang="en-US" dirty="0">
                <a:latin typeface="Gibson VF" pitchFamily="2" charset="0"/>
                <a:ea typeface="Gibson VF" pitchFamily="2" charset="0"/>
              </a:rPr>
              <a:t>and creates a common understanding….</a:t>
            </a:r>
          </a:p>
          <a:p>
            <a:endParaRPr lang="en-US" altLang="en-US" dirty="0"/>
          </a:p>
          <a:p>
            <a:endParaRPr lang="en-US" altLang="en-US" dirty="0"/>
          </a:p>
          <a:p>
            <a:endParaRPr lang="en-US" altLang="en-US" dirty="0"/>
          </a:p>
        </p:txBody>
      </p:sp>
      <p:pic>
        <p:nvPicPr>
          <p:cNvPr id="121858" name="Picture 3">
            <a:extLst>
              <a:ext uri="{FF2B5EF4-FFF2-40B4-BE49-F238E27FC236}">
                <a16:creationId xmlns:a16="http://schemas.microsoft.com/office/drawing/2014/main" id="{B02EF152-A0FF-4FF0-AA48-AB7C9727AC9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2529349"/>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4">
            <a:extLst>
              <a:ext uri="{FF2B5EF4-FFF2-40B4-BE49-F238E27FC236}">
                <a16:creationId xmlns:a16="http://schemas.microsoft.com/office/drawing/2014/main" id="{B009E610-3C1D-4A2E-8B02-A2B8FBDDF3BD}"/>
              </a:ext>
            </a:extLst>
          </p:cNvPr>
          <p:cNvSpPr>
            <a:spLocks/>
          </p:cNvSpPr>
          <p:nvPr/>
        </p:nvSpPr>
        <p:spPr bwMode="auto">
          <a:xfrm>
            <a:off x="3655756" y="2685128"/>
            <a:ext cx="480336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21430" bIns="0"/>
          <a:lstStyle>
            <a:lvl1pPr marL="2698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10"/>
              </a:spcBef>
            </a:pPr>
            <a:r>
              <a:rPr lang="en-US" altLang="en-US" dirty="0">
                <a:solidFill>
                  <a:schemeClr val="accent1"/>
                </a:solidFill>
                <a:latin typeface="Gibson VF Light" pitchFamily="2" charset="0"/>
                <a:ea typeface="Gibson VF Light" pitchFamily="2" charset="0"/>
                <a:sym typeface="Arial Bold Italic" panose="020B0704020202090204" pitchFamily="34" charset="0"/>
              </a:rPr>
              <a:t>* Where are you going? </a:t>
            </a:r>
          </a:p>
          <a:p>
            <a:pPr>
              <a:spcBef>
                <a:spcPts val="610"/>
              </a:spcBef>
            </a:pPr>
            <a:r>
              <a:rPr lang="en-US" altLang="en-US" dirty="0">
                <a:solidFill>
                  <a:schemeClr val="accent1"/>
                </a:solidFill>
                <a:latin typeface="Gibson VF Light" pitchFamily="2" charset="0"/>
                <a:ea typeface="Gibson VF Light" pitchFamily="2" charset="0"/>
                <a:sym typeface="Arial Bold Italic" panose="020B0704020202090204" pitchFamily="34" charset="0"/>
              </a:rPr>
              <a:t>* How will you get there?</a:t>
            </a:r>
          </a:p>
          <a:p>
            <a:pPr>
              <a:spcBef>
                <a:spcPts val="610"/>
              </a:spcBef>
            </a:pPr>
            <a:r>
              <a:rPr lang="en-US" altLang="en-US" dirty="0">
                <a:solidFill>
                  <a:schemeClr val="accent1"/>
                </a:solidFill>
                <a:latin typeface="Gibson VF Light" pitchFamily="2" charset="0"/>
                <a:ea typeface="Gibson VF Light" pitchFamily="2" charset="0"/>
                <a:sym typeface="Arial Bold Italic" panose="020B0704020202090204" pitchFamily="34" charset="0"/>
              </a:rPr>
              <a:t>* What will show that you’</a:t>
            </a:r>
            <a:r>
              <a:rPr lang="en-US" altLang="ja-JP" dirty="0">
                <a:solidFill>
                  <a:schemeClr val="accent1"/>
                </a:solidFill>
                <a:latin typeface="Gibson VF Light" pitchFamily="2" charset="0"/>
                <a:ea typeface="Gibson VF Light" pitchFamily="2" charset="0"/>
                <a:sym typeface="Arial Bold Italic" panose="020B0704020202090204" pitchFamily="34" charset="0"/>
              </a:rPr>
              <a:t>ve arrived?  </a:t>
            </a:r>
            <a:r>
              <a:rPr lang="en-US" altLang="ja-JP" dirty="0">
                <a:solidFill>
                  <a:schemeClr val="accent1"/>
                </a:solidFill>
                <a:latin typeface="Gibson VF Light" pitchFamily="2" charset="0"/>
                <a:ea typeface="Gibson VF Light" pitchFamily="2" charset="0"/>
                <a:sym typeface="Arial" panose="020B0604020202020204" pitchFamily="34" charset="0"/>
              </a:rPr>
              <a:t>  </a:t>
            </a:r>
            <a:endParaRPr lang="en-US" altLang="en-US" dirty="0">
              <a:solidFill>
                <a:schemeClr val="accent1"/>
              </a:solidFill>
              <a:latin typeface="Gibson VF Light" pitchFamily="2" charset="0"/>
              <a:ea typeface="Gibson VF Light" pitchFamily="2" charset="0"/>
              <a:sym typeface="Arial" panose="020B0604020202020204" pitchFamily="34" charset="0"/>
            </a:endParaRPr>
          </a:p>
        </p:txBody>
      </p:sp>
      <p:sp>
        <p:nvSpPr>
          <p:cNvPr id="2" name="Rectangle 2">
            <a:extLst>
              <a:ext uri="{FF2B5EF4-FFF2-40B4-BE49-F238E27FC236}">
                <a16:creationId xmlns:a16="http://schemas.microsoft.com/office/drawing/2014/main" id="{AD0758BB-F9C1-BD4E-C9C4-B5E4123FE75D}"/>
              </a:ext>
            </a:extLst>
          </p:cNvPr>
          <p:cNvSpPr txBox="1">
            <a:spLocks noChangeArrowheads="1"/>
          </p:cNvSpPr>
          <p:nvPr/>
        </p:nvSpPr>
        <p:spPr bwMode="auto">
          <a:xfrm>
            <a:off x="199103" y="225836"/>
            <a:ext cx="7241458" cy="837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ctr" anchorCtr="0">
            <a:normAutofit fontScale="97500"/>
          </a:bodyPr>
          <a:lstStyle>
            <a:lvl1pPr algn="l" defTabSz="457200" rtl="0" eaLnBrk="1" latinLnBrk="0" hangingPunct="1">
              <a:lnSpc>
                <a:spcPct val="85000"/>
              </a:lnSpc>
              <a:spcBef>
                <a:spcPct val="0"/>
              </a:spcBef>
              <a:buNone/>
              <a:defRPr sz="3200" b="1" i="0" kern="1200">
                <a:solidFill>
                  <a:schemeClr val="tx1"/>
                </a:solidFill>
                <a:latin typeface="+mj-lt"/>
                <a:ea typeface="+mj-ea"/>
                <a:cs typeface="Roboto Bold"/>
              </a:defRPr>
            </a:lvl1pPr>
          </a:lstStyle>
          <a:p>
            <a:r>
              <a:rPr lang="en-US" altLang="en-US" dirty="0">
                <a:solidFill>
                  <a:srgbClr val="5874A9"/>
                </a:solidFill>
                <a:latin typeface="Gibson" pitchFamily="50" charset="0"/>
                <a:ea typeface="Gibson" pitchFamily="50" charset="0"/>
                <a:cs typeface="Arial" panose="020B0604020202020204" pitchFamily="34" charset="0"/>
              </a:rPr>
              <a:t>PROCESS OF CREATING LOGIC MODEL:</a:t>
            </a:r>
            <a:br>
              <a:rPr lang="en-US" altLang="en-US" dirty="0">
                <a:solidFill>
                  <a:srgbClr val="5874A9"/>
                </a:solidFill>
                <a:latin typeface="Gibson" pitchFamily="50" charset="0"/>
                <a:ea typeface="Gibson" pitchFamily="50" charset="0"/>
                <a:cs typeface="Arial" panose="020B0604020202020204" pitchFamily="34" charset="0"/>
              </a:rPr>
            </a:br>
            <a:endParaRPr lang="en-US" altLang="en-US" dirty="0">
              <a:solidFill>
                <a:srgbClr val="5874A9"/>
              </a:solidFill>
              <a:latin typeface="Gibson" pitchFamily="50" charset="0"/>
              <a:ea typeface="Gibson" pitchFamily="50"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264B09-D381-493F-BA5F-7AABF7A90E77}"/>
              </a:ext>
            </a:extLst>
          </p:cNvPr>
          <p:cNvSpPr>
            <a:spLocks noGrp="1"/>
          </p:cNvSpPr>
          <p:nvPr>
            <p:ph type="title"/>
          </p:nvPr>
        </p:nvSpPr>
        <p:spPr>
          <a:xfrm>
            <a:off x="85558" y="85567"/>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What Did We Measure and Why?</a:t>
            </a:r>
          </a:p>
        </p:txBody>
      </p:sp>
      <p:sp>
        <p:nvSpPr>
          <p:cNvPr id="18" name="Arrow: Down 17">
            <a:extLst>
              <a:ext uri="{FF2B5EF4-FFF2-40B4-BE49-F238E27FC236}">
                <a16:creationId xmlns:a16="http://schemas.microsoft.com/office/drawing/2014/main" id="{45A74713-4DFB-43B8-BF3B-17849E67AFAD}"/>
              </a:ext>
            </a:extLst>
          </p:cNvPr>
          <p:cNvSpPr/>
          <p:nvPr/>
        </p:nvSpPr>
        <p:spPr>
          <a:xfrm>
            <a:off x="61495" y="1471682"/>
            <a:ext cx="1302084" cy="3699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Logic</a:t>
            </a:r>
          </a:p>
          <a:p>
            <a:pPr algn="ctr" defTabSz="685800"/>
            <a:r>
              <a:rPr lang="en-US" sz="1350" dirty="0">
                <a:solidFill>
                  <a:prstClr val="white"/>
                </a:solidFill>
                <a:latin typeface="Calibri" panose="020F0502020204030204"/>
              </a:rPr>
              <a:t>Model</a:t>
            </a:r>
          </a:p>
        </p:txBody>
      </p:sp>
      <p:sp>
        <p:nvSpPr>
          <p:cNvPr id="19" name="Flowchart: Off-page Connector 18">
            <a:extLst>
              <a:ext uri="{FF2B5EF4-FFF2-40B4-BE49-F238E27FC236}">
                <a16:creationId xmlns:a16="http://schemas.microsoft.com/office/drawing/2014/main" id="{21FE7715-DF94-47E7-A0CC-0423EEA16181}"/>
              </a:ext>
            </a:extLst>
          </p:cNvPr>
          <p:cNvSpPr/>
          <p:nvPr/>
        </p:nvSpPr>
        <p:spPr>
          <a:xfrm>
            <a:off x="1523008" y="1370597"/>
            <a:ext cx="2520536" cy="782269"/>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Experience of care</a:t>
            </a:r>
          </a:p>
        </p:txBody>
      </p:sp>
      <p:sp>
        <p:nvSpPr>
          <p:cNvPr id="20" name="Flowchart: Off-page Connector 19">
            <a:extLst>
              <a:ext uri="{FF2B5EF4-FFF2-40B4-BE49-F238E27FC236}">
                <a16:creationId xmlns:a16="http://schemas.microsoft.com/office/drawing/2014/main" id="{79E9DFED-0A91-47FB-8070-142301F7AF4B}"/>
              </a:ext>
            </a:extLst>
          </p:cNvPr>
          <p:cNvSpPr/>
          <p:nvPr/>
        </p:nvSpPr>
        <p:spPr>
          <a:xfrm>
            <a:off x="1523008" y="2341826"/>
            <a:ext cx="2520536" cy="58204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Engagement in care</a:t>
            </a:r>
          </a:p>
        </p:txBody>
      </p:sp>
      <p:sp>
        <p:nvSpPr>
          <p:cNvPr id="21" name="Flowchart: Off-page Connector 20">
            <a:extLst>
              <a:ext uri="{FF2B5EF4-FFF2-40B4-BE49-F238E27FC236}">
                <a16:creationId xmlns:a16="http://schemas.microsoft.com/office/drawing/2014/main" id="{C253E3BD-A23B-48A4-A1CC-049FEABEB8B8}"/>
              </a:ext>
            </a:extLst>
          </p:cNvPr>
          <p:cNvSpPr/>
          <p:nvPr/>
        </p:nvSpPr>
        <p:spPr>
          <a:xfrm>
            <a:off x="1523008" y="3157687"/>
            <a:ext cx="2520537" cy="460796"/>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Well-being</a:t>
            </a:r>
          </a:p>
        </p:txBody>
      </p:sp>
      <p:sp>
        <p:nvSpPr>
          <p:cNvPr id="22" name="Flowchart: Off-page Connector 21">
            <a:extLst>
              <a:ext uri="{FF2B5EF4-FFF2-40B4-BE49-F238E27FC236}">
                <a16:creationId xmlns:a16="http://schemas.microsoft.com/office/drawing/2014/main" id="{8A1EECB9-06CC-42C2-8A1E-F6CAA8D822C4}"/>
              </a:ext>
            </a:extLst>
          </p:cNvPr>
          <p:cNvSpPr/>
          <p:nvPr/>
        </p:nvSpPr>
        <p:spPr>
          <a:xfrm>
            <a:off x="1547905" y="3883901"/>
            <a:ext cx="2520537" cy="678163"/>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Sense of life meaning and purpose</a:t>
            </a:r>
          </a:p>
        </p:txBody>
      </p:sp>
      <p:sp>
        <p:nvSpPr>
          <p:cNvPr id="23" name="Flowchart: Off-page Connector 22">
            <a:extLst>
              <a:ext uri="{FF2B5EF4-FFF2-40B4-BE49-F238E27FC236}">
                <a16:creationId xmlns:a16="http://schemas.microsoft.com/office/drawing/2014/main" id="{FC78EFBF-00F6-4D05-A482-841341013014}"/>
              </a:ext>
            </a:extLst>
          </p:cNvPr>
          <p:cNvSpPr/>
          <p:nvPr/>
        </p:nvSpPr>
        <p:spPr>
          <a:xfrm>
            <a:off x="1523009" y="4669635"/>
            <a:ext cx="2520537" cy="50156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prstClr val="white"/>
                </a:solidFill>
                <a:latin typeface="Calibri" panose="020F0502020204030204"/>
              </a:rPr>
              <a:t>Pain interference</a:t>
            </a:r>
          </a:p>
        </p:txBody>
      </p:sp>
      <p:sp>
        <p:nvSpPr>
          <p:cNvPr id="26" name="Callout: Line 25">
            <a:extLst>
              <a:ext uri="{FF2B5EF4-FFF2-40B4-BE49-F238E27FC236}">
                <a16:creationId xmlns:a16="http://schemas.microsoft.com/office/drawing/2014/main" id="{45E792B5-56ED-4757-AA69-A9FC88C8904D}"/>
              </a:ext>
            </a:extLst>
          </p:cNvPr>
          <p:cNvSpPr/>
          <p:nvPr/>
        </p:nvSpPr>
        <p:spPr>
          <a:xfrm>
            <a:off x="5032911" y="1332207"/>
            <a:ext cx="3325026" cy="994172"/>
          </a:xfrm>
          <a:prstGeom prst="borderCallout1">
            <a:avLst>
              <a:gd name="adj1" fmla="val 17854"/>
              <a:gd name="adj2" fmla="val -1683"/>
              <a:gd name="adj3" fmla="val 17227"/>
              <a:gd name="adj4" fmla="val -28438"/>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err="1">
                <a:solidFill>
                  <a:srgbClr val="44546A"/>
                </a:solidFill>
                <a:latin typeface="Calibri" panose="020F0502020204030204"/>
              </a:rPr>
              <a:t>CollaboRATE</a:t>
            </a:r>
            <a:endParaRPr lang="en-US" sz="1300" dirty="0">
              <a:solidFill>
                <a:srgbClr val="44546A"/>
              </a:solidFill>
              <a:latin typeface="Calibri" panose="020F0502020204030204"/>
            </a:endParaRPr>
          </a:p>
          <a:p>
            <a:pPr marL="214313" indent="-214313" defTabSz="685800">
              <a:buFont typeface="Arial" panose="020B0604020202020204" pitchFamily="34" charset="0"/>
              <a:buChar char="•"/>
            </a:pPr>
            <a:r>
              <a:rPr lang="en-US" sz="1300" dirty="0">
                <a:solidFill>
                  <a:srgbClr val="44546A"/>
                </a:solidFill>
                <a:latin typeface="Calibri" panose="020F0502020204030204"/>
              </a:rPr>
              <a:t>Consultation and Relational Empathy (CARE)</a:t>
            </a:r>
          </a:p>
          <a:p>
            <a:pPr marL="214313" indent="-214313" defTabSz="685800">
              <a:buFont typeface="Arial" panose="020B0604020202020204" pitchFamily="34" charset="0"/>
              <a:buChar char="•"/>
            </a:pPr>
            <a:r>
              <a:rPr lang="en-US" sz="1300" dirty="0">
                <a:solidFill>
                  <a:srgbClr val="44546A"/>
                </a:solidFill>
                <a:latin typeface="Calibri" panose="020F0502020204030204"/>
              </a:rPr>
              <a:t>Satisfaction with Care</a:t>
            </a:r>
          </a:p>
          <a:p>
            <a:pPr marL="214313" indent="-214313" defTabSz="685800">
              <a:buFont typeface="Arial" panose="020B0604020202020204" pitchFamily="34" charset="0"/>
              <a:buChar char="•"/>
            </a:pPr>
            <a:r>
              <a:rPr lang="en-US" sz="1300" dirty="0">
                <a:solidFill>
                  <a:srgbClr val="44546A"/>
                </a:solidFill>
                <a:latin typeface="Calibri" panose="020F0502020204030204"/>
              </a:rPr>
              <a:t>Discussion of and help with patient goals</a:t>
            </a:r>
          </a:p>
        </p:txBody>
      </p:sp>
      <p:sp>
        <p:nvSpPr>
          <p:cNvPr id="27" name="Callout: Line 26">
            <a:extLst>
              <a:ext uri="{FF2B5EF4-FFF2-40B4-BE49-F238E27FC236}">
                <a16:creationId xmlns:a16="http://schemas.microsoft.com/office/drawing/2014/main" id="{82D4FD84-1F0B-4CB0-B2CB-900FEB8429FD}"/>
              </a:ext>
            </a:extLst>
          </p:cNvPr>
          <p:cNvSpPr/>
          <p:nvPr/>
        </p:nvSpPr>
        <p:spPr>
          <a:xfrm>
            <a:off x="5032911" y="3247110"/>
            <a:ext cx="3325026" cy="515855"/>
          </a:xfrm>
          <a:prstGeom prst="borderCallout1">
            <a:avLst>
              <a:gd name="adj1" fmla="val 17024"/>
              <a:gd name="adj2" fmla="val -405"/>
              <a:gd name="adj3" fmla="val 15371"/>
              <a:gd name="adj4" fmla="val -28438"/>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a:solidFill>
                  <a:srgbClr val="44546A"/>
                </a:solidFill>
                <a:latin typeface="Calibri" panose="020F0502020204030204"/>
              </a:rPr>
              <a:t>Perceived Stress Scale (PSS)</a:t>
            </a:r>
          </a:p>
          <a:p>
            <a:pPr marL="214313" indent="-214313" defTabSz="685800">
              <a:buFont typeface="Arial" panose="020B0604020202020204" pitchFamily="34" charset="0"/>
              <a:buChar char="•"/>
            </a:pPr>
            <a:r>
              <a:rPr lang="en-US" sz="1300" dirty="0">
                <a:solidFill>
                  <a:srgbClr val="44546A"/>
                </a:solidFill>
                <a:latin typeface="Calibri" panose="020F0502020204030204"/>
              </a:rPr>
              <a:t>PROMIS-10 (functional outcomes)</a:t>
            </a:r>
          </a:p>
        </p:txBody>
      </p:sp>
      <p:sp>
        <p:nvSpPr>
          <p:cNvPr id="28" name="Callout: Line 27">
            <a:extLst>
              <a:ext uri="{FF2B5EF4-FFF2-40B4-BE49-F238E27FC236}">
                <a16:creationId xmlns:a16="http://schemas.microsoft.com/office/drawing/2014/main" id="{5EEBED1D-DE89-4BE8-8E8D-5E705F51E02B}"/>
              </a:ext>
            </a:extLst>
          </p:cNvPr>
          <p:cNvSpPr/>
          <p:nvPr/>
        </p:nvSpPr>
        <p:spPr>
          <a:xfrm>
            <a:off x="5032911" y="2358953"/>
            <a:ext cx="3325026" cy="816799"/>
          </a:xfrm>
          <a:prstGeom prst="borderCallout1">
            <a:avLst>
              <a:gd name="adj1" fmla="val 8895"/>
              <a:gd name="adj2" fmla="val -916"/>
              <a:gd name="adj3" fmla="val 9165"/>
              <a:gd name="adj4" fmla="val -29206"/>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err="1">
                <a:solidFill>
                  <a:srgbClr val="44546A"/>
                </a:solidFill>
                <a:latin typeface="Calibri" panose="020F0502020204030204"/>
              </a:rPr>
              <a:t>Altarum</a:t>
            </a:r>
            <a:r>
              <a:rPr lang="en-US" sz="1300" dirty="0">
                <a:solidFill>
                  <a:srgbClr val="44546A"/>
                </a:solidFill>
                <a:latin typeface="Calibri" panose="020F0502020204030204"/>
              </a:rPr>
              <a:t> Consumer Engagement (ACE)</a:t>
            </a:r>
          </a:p>
          <a:p>
            <a:pPr marL="214313" indent="172641" defTabSz="685800">
              <a:buFont typeface="Arial" panose="020B0604020202020204" pitchFamily="34" charset="0"/>
              <a:buChar char="•"/>
            </a:pPr>
            <a:r>
              <a:rPr lang="en-US" sz="1300" dirty="0">
                <a:solidFill>
                  <a:srgbClr val="44546A"/>
                </a:solidFill>
                <a:latin typeface="Calibri" panose="020F0502020204030204"/>
              </a:rPr>
              <a:t>Healthcare commitment (Health Behaviors)</a:t>
            </a:r>
          </a:p>
          <a:p>
            <a:pPr marL="214313" indent="172641" defTabSz="685800">
              <a:buFont typeface="Arial" panose="020B0604020202020204" pitchFamily="34" charset="0"/>
              <a:buChar char="•"/>
            </a:pPr>
            <a:r>
              <a:rPr lang="en-US" sz="1300" dirty="0">
                <a:solidFill>
                  <a:srgbClr val="44546A"/>
                </a:solidFill>
                <a:latin typeface="Calibri" panose="020F0502020204030204"/>
              </a:rPr>
              <a:t>Healthcare navigation  (Health decisions)</a:t>
            </a:r>
          </a:p>
        </p:txBody>
      </p:sp>
      <p:sp>
        <p:nvSpPr>
          <p:cNvPr id="29" name="Callout: Line 28">
            <a:extLst>
              <a:ext uri="{FF2B5EF4-FFF2-40B4-BE49-F238E27FC236}">
                <a16:creationId xmlns:a16="http://schemas.microsoft.com/office/drawing/2014/main" id="{F988930D-6E20-4305-BC2A-81FCEE5D21D3}"/>
              </a:ext>
            </a:extLst>
          </p:cNvPr>
          <p:cNvSpPr/>
          <p:nvPr/>
        </p:nvSpPr>
        <p:spPr>
          <a:xfrm>
            <a:off x="5032911" y="3883901"/>
            <a:ext cx="3325026" cy="322522"/>
          </a:xfrm>
          <a:prstGeom prst="borderCallout1">
            <a:avLst>
              <a:gd name="adj1" fmla="val 17024"/>
              <a:gd name="adj2" fmla="val -660"/>
              <a:gd name="adj3" fmla="val 18824"/>
              <a:gd name="adj4" fmla="val -2946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a:solidFill>
                  <a:srgbClr val="44546A"/>
                </a:solidFill>
                <a:latin typeface="Calibri" panose="020F0502020204030204"/>
              </a:rPr>
              <a:t>Life Engagement Test</a:t>
            </a:r>
          </a:p>
        </p:txBody>
      </p:sp>
      <p:sp>
        <p:nvSpPr>
          <p:cNvPr id="30" name="Callout: Line 29">
            <a:extLst>
              <a:ext uri="{FF2B5EF4-FFF2-40B4-BE49-F238E27FC236}">
                <a16:creationId xmlns:a16="http://schemas.microsoft.com/office/drawing/2014/main" id="{32F91355-2537-47FD-957F-B6D43C60D4F2}"/>
              </a:ext>
            </a:extLst>
          </p:cNvPr>
          <p:cNvSpPr/>
          <p:nvPr/>
        </p:nvSpPr>
        <p:spPr>
          <a:xfrm>
            <a:off x="5032911" y="4577876"/>
            <a:ext cx="3381173" cy="507566"/>
          </a:xfrm>
          <a:prstGeom prst="borderCallout1">
            <a:avLst>
              <a:gd name="adj1" fmla="val 16968"/>
              <a:gd name="adj2" fmla="val -405"/>
              <a:gd name="adj3" fmla="val 17013"/>
              <a:gd name="adj4" fmla="val -29461"/>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685800">
              <a:buFont typeface="Arial" panose="020B0604020202020204" pitchFamily="34" charset="0"/>
              <a:buChar char="•"/>
            </a:pPr>
            <a:r>
              <a:rPr lang="en-US" sz="1300" dirty="0">
                <a:solidFill>
                  <a:srgbClr val="44546A"/>
                </a:solidFill>
                <a:latin typeface="Calibri" panose="020F0502020204030204"/>
              </a:rPr>
              <a:t>Pain, Enjoyment, General Activity (PEG)</a:t>
            </a:r>
          </a:p>
        </p:txBody>
      </p:sp>
    </p:spTree>
    <p:extLst>
      <p:ext uri="{BB962C8B-B14F-4D97-AF65-F5344CB8AC3E}">
        <p14:creationId xmlns:p14="http://schemas.microsoft.com/office/powerpoint/2010/main" val="222563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F3A6-3008-4D4B-FA28-354196E407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9DE28E-8FD7-43A5-CA30-218EE7C62DFC}"/>
              </a:ext>
            </a:extLst>
          </p:cNvPr>
          <p:cNvSpPr>
            <a:spLocks noGrp="1"/>
          </p:cNvSpPr>
          <p:nvPr>
            <p:ph type="title"/>
          </p:nvPr>
        </p:nvSpPr>
        <p:spPr>
          <a:xfrm>
            <a:off x="234462" y="525031"/>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Acknowledgement </a:t>
            </a:r>
          </a:p>
        </p:txBody>
      </p:sp>
      <p:sp>
        <p:nvSpPr>
          <p:cNvPr id="8" name="Content Placeholder 7">
            <a:extLst>
              <a:ext uri="{FF2B5EF4-FFF2-40B4-BE49-F238E27FC236}">
                <a16:creationId xmlns:a16="http://schemas.microsoft.com/office/drawing/2014/main" id="{81465A51-52A3-8642-C9F7-D8A284CFA396}"/>
              </a:ext>
            </a:extLst>
          </p:cNvPr>
          <p:cNvSpPr>
            <a:spLocks noGrp="1"/>
          </p:cNvSpPr>
          <p:nvPr>
            <p:ph idx="1"/>
          </p:nvPr>
        </p:nvSpPr>
        <p:spPr>
          <a:xfrm>
            <a:off x="199496" y="1515921"/>
            <a:ext cx="8782272" cy="3386667"/>
          </a:xfrm>
        </p:spPr>
        <p:txBody>
          <a:bodyPr>
            <a:noAutofit/>
          </a:bodyPr>
          <a:lstStyle/>
          <a:p>
            <a:pPr marL="342900" marR="0" indent="-342900">
              <a:buFont typeface="Arial" panose="020B0604020202020204" pitchFamily="34" charset="0"/>
              <a:buChar char="•"/>
            </a:pPr>
            <a:r>
              <a:rPr lang="en-US" sz="1000" dirty="0">
                <a:latin typeface="Gibson Thin" pitchFamily="50" charset="0"/>
                <a:ea typeface="Gibson Thin" pitchFamily="50" charset="0"/>
              </a:rPr>
              <a:t>El Rio Health: Doug </a:t>
            </a:r>
            <a:r>
              <a:rPr lang="en-US" sz="1000" dirty="0" err="1">
                <a:latin typeface="Gibson Thin" pitchFamily="50" charset="0"/>
                <a:ea typeface="Gibson Thin" pitchFamily="50" charset="0"/>
              </a:rPr>
              <a:t>Spegman</a:t>
            </a:r>
            <a:r>
              <a:rPr lang="en-US" sz="1000" dirty="0">
                <a:latin typeface="Gibson Thin" pitchFamily="50" charset="0"/>
                <a:ea typeface="Gibson Thin" pitchFamily="50" charset="0"/>
              </a:rPr>
              <a:t>, MD, MSPH, FACP, Chief Clinical Officer, Sue Dolence, LCSW, Director of Integrated Behavioral Health Programs, Alyson </a:t>
            </a:r>
            <a:r>
              <a:rPr lang="en-US" sz="1000" dirty="0" err="1">
                <a:latin typeface="Gibson Thin" pitchFamily="50" charset="0"/>
                <a:ea typeface="Gibson Thin" pitchFamily="50" charset="0"/>
              </a:rPr>
              <a:t>Striner</a:t>
            </a:r>
            <a:r>
              <a:rPr lang="en-US" sz="1000" dirty="0">
                <a:latin typeface="Gibson Thin" pitchFamily="50" charset="0"/>
                <a:ea typeface="Gibson Thin" pitchFamily="50" charset="0"/>
              </a:rPr>
              <a:t>, DPT</a:t>
            </a:r>
          </a:p>
          <a:p>
            <a:pPr marL="342900" marR="0" indent="-342900">
              <a:buFont typeface="Arial" panose="020B0604020202020204" pitchFamily="34" charset="0"/>
              <a:buChar char="•"/>
            </a:pPr>
            <a:r>
              <a:rPr lang="en-US" sz="1000" dirty="0">
                <a:latin typeface="Gibson Thin" pitchFamily="50" charset="0"/>
                <a:ea typeface="Gibson Thin" pitchFamily="50" charset="0"/>
              </a:rPr>
              <a:t>University of Vermont: Jon Porter, MD, Cara Feldman-Hunt, MA, NBC-HWC, Josh Plavin, MD, MPH, MBA, and  Jerry Landau, PhD candidate</a:t>
            </a:r>
          </a:p>
          <a:p>
            <a:pPr marL="342900" marR="0" indent="-342900">
              <a:buFont typeface="Arial" panose="020B0604020202020204" pitchFamily="34" charset="0"/>
              <a:buChar char="•"/>
            </a:pPr>
            <a:r>
              <a:rPr lang="en-US" sz="1000" dirty="0">
                <a:latin typeface="Gibson Thin" pitchFamily="50" charset="0"/>
                <a:ea typeface="Gibson Thin" pitchFamily="50" charset="0"/>
              </a:rPr>
              <a:t>Veterans Health Administration: Benjamin Kligler MD MPH, Barbara G. Bokhour, PhD, The Evaluating Patient-Centered Care in VA Team (VA QUERI PEC13-001)</a:t>
            </a:r>
          </a:p>
          <a:p>
            <a:pPr marL="342900" marR="0" indent="-342900">
              <a:buFont typeface="Arial" panose="020B0604020202020204" pitchFamily="34" charset="0"/>
              <a:buChar char="•"/>
            </a:pPr>
            <a:r>
              <a:rPr lang="en-US" sz="1000" dirty="0">
                <a:latin typeface="Gibson Thin" pitchFamily="50" charset="0"/>
                <a:ea typeface="Gibson Thin" pitchFamily="50" charset="0"/>
              </a:rPr>
              <a:t>Thought Leader: Samantha Simmons, CEO of Academic Consortium for Integrative Medicine and Health, measurement framework thought leader and PI for Whole Health in The States</a:t>
            </a:r>
          </a:p>
          <a:p>
            <a:pPr marL="342900" indent="-342900">
              <a:buFont typeface="Arial" panose="020B0604020202020204" pitchFamily="34" charset="0"/>
              <a:buChar char="•"/>
            </a:pPr>
            <a:r>
              <a:rPr lang="en-US" sz="1000" dirty="0">
                <a:latin typeface="Gibson Thin" pitchFamily="50" charset="0"/>
                <a:ea typeface="Gibson Thin" pitchFamily="50" charset="0"/>
              </a:rPr>
              <a:t>ACIMH: Jessica Tolbert, LCSW (WHITS Summer 24’ Intern) and ACIMH Marketing team support with graphics and web design </a:t>
            </a:r>
          </a:p>
          <a:p>
            <a:pPr marL="341313" indent="-341313">
              <a:buFont typeface="Arial" panose="020B0604020202020204" pitchFamily="34" charset="0"/>
              <a:buChar char="•"/>
            </a:pPr>
            <a:r>
              <a:rPr lang="en-US" sz="1000" dirty="0">
                <a:latin typeface="Gibson Thin" pitchFamily="50" charset="0"/>
                <a:ea typeface="Gibson Thin" pitchFamily="50" charset="0"/>
              </a:rPr>
              <a:t>Alex H. Krist, MD and National Academies of Sciences, Engineering, and Medicine; Health and Medicine Division; Board on Health Care Services; Committee on Transforming Health Care to Create Whole Health: Strategies to Assess, Scale, and Spread the Whole Person Approach to Health for their 2023 Achieving Whole Health Consensus Study Report</a:t>
            </a:r>
          </a:p>
          <a:p>
            <a:pPr marL="341313" indent="-341313">
              <a:buFont typeface="Arial" panose="020B0604020202020204" pitchFamily="34" charset="0"/>
              <a:buChar char="•"/>
            </a:pPr>
            <a:r>
              <a:rPr lang="en-US" sz="1000" dirty="0">
                <a:latin typeface="Gibson Thin" pitchFamily="50" charset="0"/>
                <a:ea typeface="Gibson Thin" pitchFamily="50" charset="0"/>
              </a:rPr>
              <a:t>National Center for Complementary and Integrative Health </a:t>
            </a:r>
          </a:p>
          <a:p>
            <a:pPr marL="341313" indent="-341313">
              <a:buFont typeface="Arial" panose="020B0604020202020204" pitchFamily="34" charset="0"/>
              <a:buChar char="•"/>
            </a:pPr>
            <a:r>
              <a:rPr lang="en-US" sz="1000" dirty="0">
                <a:latin typeface="Gibson Thin" pitchFamily="50" charset="0"/>
                <a:ea typeface="Gibson Thin" pitchFamily="50" charset="0"/>
              </a:rPr>
              <a:t>In addition to the published work of  many colleagues </a:t>
            </a:r>
            <a:r>
              <a:rPr lang="en-US" sz="1000" dirty="0">
                <a:latin typeface="Gibson Thin" pitchFamily="50" charset="0"/>
                <a:ea typeface="Gibson Thin" pitchFamily="50" charset="0"/>
                <a:sym typeface="Wingdings" panose="05000000000000000000" pitchFamily="2" charset="2"/>
              </a:rPr>
              <a:t></a:t>
            </a:r>
            <a:endParaRPr lang="en-US" sz="1000" dirty="0">
              <a:latin typeface="Gibson Thin" pitchFamily="50" charset="0"/>
              <a:ea typeface="Gibson Thin" pitchFamily="50" charset="0"/>
            </a:endParaRPr>
          </a:p>
        </p:txBody>
      </p:sp>
    </p:spTree>
    <p:extLst>
      <p:ext uri="{BB962C8B-B14F-4D97-AF65-F5344CB8AC3E}">
        <p14:creationId xmlns:p14="http://schemas.microsoft.com/office/powerpoint/2010/main" val="3365244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Down 3">
            <a:extLst>
              <a:ext uri="{FF2B5EF4-FFF2-40B4-BE49-F238E27FC236}">
                <a16:creationId xmlns:a16="http://schemas.microsoft.com/office/drawing/2014/main" id="{EC8EFECD-47B8-4B74-8A31-734C21980A82}"/>
              </a:ext>
            </a:extLst>
          </p:cNvPr>
          <p:cNvSpPr/>
          <p:nvPr/>
        </p:nvSpPr>
        <p:spPr>
          <a:xfrm>
            <a:off x="1357712" y="1401697"/>
            <a:ext cx="598031" cy="36995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Flowchart: Off-page Connector 4">
            <a:extLst>
              <a:ext uri="{FF2B5EF4-FFF2-40B4-BE49-F238E27FC236}">
                <a16:creationId xmlns:a16="http://schemas.microsoft.com/office/drawing/2014/main" id="{F8392F39-66AB-4008-9AE5-415509A506D6}"/>
              </a:ext>
            </a:extLst>
          </p:cNvPr>
          <p:cNvSpPr/>
          <p:nvPr/>
        </p:nvSpPr>
        <p:spPr>
          <a:xfrm>
            <a:off x="2551087" y="1347821"/>
            <a:ext cx="2520536" cy="782269"/>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Experience of care</a:t>
            </a:r>
          </a:p>
        </p:txBody>
      </p:sp>
      <p:sp>
        <p:nvSpPr>
          <p:cNvPr id="6" name="Flowchart: Off-page Connector 5">
            <a:extLst>
              <a:ext uri="{FF2B5EF4-FFF2-40B4-BE49-F238E27FC236}">
                <a16:creationId xmlns:a16="http://schemas.microsoft.com/office/drawing/2014/main" id="{C01DDF0B-16C1-48D0-9266-4F7C46393410}"/>
              </a:ext>
            </a:extLst>
          </p:cNvPr>
          <p:cNvSpPr/>
          <p:nvPr/>
        </p:nvSpPr>
        <p:spPr>
          <a:xfrm>
            <a:off x="2551087" y="2292801"/>
            <a:ext cx="2520536" cy="58204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Engagement in care</a:t>
            </a:r>
          </a:p>
        </p:txBody>
      </p:sp>
      <p:sp>
        <p:nvSpPr>
          <p:cNvPr id="7" name="Flowchart: Off-page Connector 6">
            <a:extLst>
              <a:ext uri="{FF2B5EF4-FFF2-40B4-BE49-F238E27FC236}">
                <a16:creationId xmlns:a16="http://schemas.microsoft.com/office/drawing/2014/main" id="{C69CBF73-471C-4A98-917D-06B6F35D9220}"/>
              </a:ext>
            </a:extLst>
          </p:cNvPr>
          <p:cNvSpPr/>
          <p:nvPr/>
        </p:nvSpPr>
        <p:spPr>
          <a:xfrm>
            <a:off x="2551087" y="3067085"/>
            <a:ext cx="2520537" cy="460796"/>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Well-being</a:t>
            </a:r>
          </a:p>
        </p:txBody>
      </p:sp>
      <p:sp>
        <p:nvSpPr>
          <p:cNvPr id="8" name="Flowchart: Off-page Connector 7">
            <a:extLst>
              <a:ext uri="{FF2B5EF4-FFF2-40B4-BE49-F238E27FC236}">
                <a16:creationId xmlns:a16="http://schemas.microsoft.com/office/drawing/2014/main" id="{7360734E-69A5-4CCD-B33D-6CE8E68FC95B}"/>
              </a:ext>
            </a:extLst>
          </p:cNvPr>
          <p:cNvSpPr/>
          <p:nvPr/>
        </p:nvSpPr>
        <p:spPr>
          <a:xfrm>
            <a:off x="2546062" y="3778563"/>
            <a:ext cx="2520537" cy="58204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Sense of life meaning and purpose</a:t>
            </a:r>
          </a:p>
        </p:txBody>
      </p:sp>
      <p:sp>
        <p:nvSpPr>
          <p:cNvPr id="9" name="Flowchart: Off-page Connector 8">
            <a:extLst>
              <a:ext uri="{FF2B5EF4-FFF2-40B4-BE49-F238E27FC236}">
                <a16:creationId xmlns:a16="http://schemas.microsoft.com/office/drawing/2014/main" id="{C93CA93A-9D80-4612-A1CD-981A7C1C732C}"/>
              </a:ext>
            </a:extLst>
          </p:cNvPr>
          <p:cNvSpPr/>
          <p:nvPr/>
        </p:nvSpPr>
        <p:spPr>
          <a:xfrm>
            <a:off x="2551087" y="4570659"/>
            <a:ext cx="2520537" cy="501561"/>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Pain interference</a:t>
            </a:r>
          </a:p>
        </p:txBody>
      </p:sp>
      <p:pic>
        <p:nvPicPr>
          <p:cNvPr id="11" name="Graphic 10" descr="Checkbox Checked with solid fill">
            <a:extLst>
              <a:ext uri="{FF2B5EF4-FFF2-40B4-BE49-F238E27FC236}">
                <a16:creationId xmlns:a16="http://schemas.microsoft.com/office/drawing/2014/main" id="{6656E414-8645-401A-9886-1647A718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1551" y="1214947"/>
            <a:ext cx="838694" cy="838694"/>
          </a:xfrm>
          <a:prstGeom prst="rect">
            <a:avLst/>
          </a:prstGeom>
        </p:spPr>
      </p:pic>
      <p:pic>
        <p:nvPicPr>
          <p:cNvPr id="12" name="Graphic 11" descr="Checkbox Checked with solid fill">
            <a:extLst>
              <a:ext uri="{FF2B5EF4-FFF2-40B4-BE49-F238E27FC236}">
                <a16:creationId xmlns:a16="http://schemas.microsoft.com/office/drawing/2014/main" id="{B0A8B349-67D2-4970-95F9-6AA18090EA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1551" y="2053641"/>
            <a:ext cx="838694" cy="838694"/>
          </a:xfrm>
          <a:prstGeom prst="rect">
            <a:avLst/>
          </a:prstGeom>
        </p:spPr>
      </p:pic>
      <p:sp>
        <p:nvSpPr>
          <p:cNvPr id="13" name="TextBox 12">
            <a:extLst>
              <a:ext uri="{FF2B5EF4-FFF2-40B4-BE49-F238E27FC236}">
                <a16:creationId xmlns:a16="http://schemas.microsoft.com/office/drawing/2014/main" id="{9683A272-54CF-480D-9386-D57F7343D1C9}"/>
              </a:ext>
            </a:extLst>
          </p:cNvPr>
          <p:cNvSpPr txBox="1"/>
          <p:nvPr/>
        </p:nvSpPr>
        <p:spPr>
          <a:xfrm>
            <a:off x="221177" y="38693"/>
            <a:ext cx="5361710" cy="646331"/>
          </a:xfrm>
          <a:prstGeom prst="rect">
            <a:avLst/>
          </a:prstGeom>
          <a:noFill/>
        </p:spPr>
        <p:txBody>
          <a:bodyPr wrap="square" rtlCol="0">
            <a:spAutoFit/>
          </a:bodyPr>
          <a:lstStyle/>
          <a:p>
            <a:r>
              <a:rPr lang="en-US" sz="3600" b="1" dirty="0">
                <a:solidFill>
                  <a:srgbClr val="5874A9"/>
                </a:solidFill>
                <a:latin typeface="Gibson" pitchFamily="50" charset="0"/>
                <a:ea typeface="Gibson" pitchFamily="50" charset="0"/>
                <a:cs typeface="Arial" panose="020B0604020202020204" pitchFamily="34" charset="0"/>
              </a:rPr>
              <a:t>Conclusions</a:t>
            </a:r>
          </a:p>
        </p:txBody>
      </p:sp>
    </p:spTree>
    <p:extLst>
      <p:ext uri="{BB962C8B-B14F-4D97-AF65-F5344CB8AC3E}">
        <p14:creationId xmlns:p14="http://schemas.microsoft.com/office/powerpoint/2010/main" val="576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07D5A3-C343-8928-5FF6-9F7ACB515219}"/>
              </a:ext>
            </a:extLst>
          </p:cNvPr>
          <p:cNvSpPr>
            <a:spLocks noGrp="1"/>
          </p:cNvSpPr>
          <p:nvPr>
            <p:ph type="body" sz="quarter" idx="11"/>
          </p:nvPr>
        </p:nvSpPr>
        <p:spPr/>
        <p:txBody>
          <a:bodyPr/>
          <a:lstStyle/>
          <a:p>
            <a:pPr algn="ctr"/>
            <a:r>
              <a:rPr lang="en-US" sz="3600" kern="100" dirty="0">
                <a:effectLst/>
                <a:latin typeface="Gibson" pitchFamily="50" charset="0"/>
                <a:ea typeface="Gibson" pitchFamily="50" charset="0"/>
                <a:cs typeface="Times New Roman" panose="02020603050405020304" pitchFamily="18" charset="0"/>
              </a:rPr>
              <a:t>Measurement  &amp; Different Stakeholder </a:t>
            </a:r>
            <a:r>
              <a:rPr lang="en-US" sz="3600" kern="100" dirty="0">
                <a:latin typeface="Gibson" pitchFamily="50" charset="0"/>
                <a:ea typeface="Gibson" pitchFamily="50" charset="0"/>
                <a:cs typeface="Times New Roman" panose="02020603050405020304" pitchFamily="18" charset="0"/>
              </a:rPr>
              <a:t>G</a:t>
            </a:r>
            <a:r>
              <a:rPr lang="en-US" sz="3600" kern="100" dirty="0">
                <a:effectLst/>
                <a:latin typeface="Gibson" pitchFamily="50" charset="0"/>
                <a:ea typeface="Gibson" pitchFamily="50" charset="0"/>
                <a:cs typeface="Times New Roman" panose="02020603050405020304" pitchFamily="18" charset="0"/>
              </a:rPr>
              <a:t>roups</a:t>
            </a:r>
            <a:endParaRPr lang="en-US" sz="5400" dirty="0">
              <a:latin typeface="Gibson" pitchFamily="50" charset="0"/>
              <a:ea typeface="Gibson" pitchFamily="50" charset="0"/>
            </a:endParaRPr>
          </a:p>
        </p:txBody>
      </p:sp>
    </p:spTree>
    <p:extLst>
      <p:ext uri="{BB962C8B-B14F-4D97-AF65-F5344CB8AC3E}">
        <p14:creationId xmlns:p14="http://schemas.microsoft.com/office/powerpoint/2010/main" val="1780785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336A1-C6AA-9DFD-6917-C493AC87493A}"/>
              </a:ext>
            </a:extLst>
          </p:cNvPr>
          <p:cNvSpPr>
            <a:spLocks noGrp="1"/>
          </p:cNvSpPr>
          <p:nvPr>
            <p:ph type="title"/>
          </p:nvPr>
        </p:nvSpPr>
        <p:spPr>
          <a:xfrm>
            <a:off x="390676" y="240704"/>
            <a:ext cx="7772421" cy="427105"/>
          </a:xfrm>
        </p:spPr>
        <p:txBody>
          <a:bodyPr/>
          <a:lstStyle/>
          <a:p>
            <a:r>
              <a:rPr lang="en-US" sz="3600" dirty="0">
                <a:solidFill>
                  <a:srgbClr val="5874A9"/>
                </a:solidFill>
                <a:latin typeface="Gibson" pitchFamily="50" charset="0"/>
                <a:ea typeface="Gibson" pitchFamily="50" charset="0"/>
                <a:cs typeface="Arial" panose="020B0604020202020204" pitchFamily="34" charset="0"/>
              </a:rPr>
              <a:t>Stakeholder Analysis and Measures </a:t>
            </a:r>
          </a:p>
        </p:txBody>
      </p:sp>
      <p:sp>
        <p:nvSpPr>
          <p:cNvPr id="4" name="Content Placeholder 3">
            <a:extLst>
              <a:ext uri="{FF2B5EF4-FFF2-40B4-BE49-F238E27FC236}">
                <a16:creationId xmlns:a16="http://schemas.microsoft.com/office/drawing/2014/main" id="{B107F298-18BD-EF57-4601-112960AFCD75}"/>
              </a:ext>
            </a:extLst>
          </p:cNvPr>
          <p:cNvSpPr>
            <a:spLocks noGrp="1"/>
          </p:cNvSpPr>
          <p:nvPr>
            <p:ph idx="1"/>
          </p:nvPr>
        </p:nvSpPr>
        <p:spPr>
          <a:xfrm>
            <a:off x="2999874" y="1240857"/>
            <a:ext cx="6063915" cy="3386667"/>
          </a:xfrm>
        </p:spPr>
        <p:txBody>
          <a:bodyPr>
            <a:normAutofit/>
          </a:bodyPr>
          <a:lstStyle/>
          <a:p>
            <a:pPr marL="285743" indent="-285743">
              <a:buFont typeface="Arial" panose="020B0604020202020204" pitchFamily="34" charset="0"/>
              <a:buChar char="•"/>
            </a:pPr>
            <a:r>
              <a:rPr lang="en-US" sz="1800" kern="100" dirty="0">
                <a:latin typeface="Gibson Thin" pitchFamily="50" charset="0"/>
                <a:ea typeface="Gibson Thin" pitchFamily="50" charset="0"/>
                <a:cs typeface="Times New Roman" panose="02020603050405020304" pitchFamily="18" charset="0"/>
              </a:rPr>
              <a:t>Stakeholder analysis is an important step and will expand your understanding of potential impacts that both internal and external stakeholders may have on your project.</a:t>
            </a:r>
          </a:p>
          <a:p>
            <a:pPr marL="285743" indent="-285743">
              <a:buFont typeface="Arial" panose="020B0604020202020204" pitchFamily="34" charset="0"/>
              <a:buChar char="•"/>
            </a:pPr>
            <a:r>
              <a:rPr lang="en-US" sz="1800" kern="100" dirty="0">
                <a:latin typeface="Gibson Thin" pitchFamily="50" charset="0"/>
                <a:ea typeface="Gibson Thin" pitchFamily="50" charset="0"/>
                <a:cs typeface="Times New Roman" panose="02020603050405020304" pitchFamily="18" charset="0"/>
              </a:rPr>
              <a:t>We will share some real-life examples from WHITS partners (University of Vermont)</a:t>
            </a:r>
          </a:p>
          <a:p>
            <a:pPr marL="285743" indent="-285743">
              <a:buFont typeface="Arial" panose="020B0604020202020204" pitchFamily="34" charset="0"/>
              <a:buChar char="•"/>
            </a:pPr>
            <a:r>
              <a:rPr lang="en-US" sz="1800" kern="100" dirty="0">
                <a:latin typeface="Gibson Thin" pitchFamily="50" charset="0"/>
                <a:ea typeface="Gibson Thin" pitchFamily="50" charset="0"/>
                <a:cs typeface="Times New Roman" panose="02020603050405020304" pitchFamily="18" charset="0"/>
              </a:rPr>
              <a:t>We also aim to discuss how measurements may be differently valued or weighted based on stakeholder group, highlighting the integral role each stakeholder plays in the success of the framework.</a:t>
            </a:r>
          </a:p>
          <a:p>
            <a:endParaRPr lang="en-US" dirty="0"/>
          </a:p>
        </p:txBody>
      </p:sp>
      <p:pic>
        <p:nvPicPr>
          <p:cNvPr id="5" name="Picture 4" descr="People doing teamwork illustration">
            <a:extLst>
              <a:ext uri="{FF2B5EF4-FFF2-40B4-BE49-F238E27FC236}">
                <a16:creationId xmlns:a16="http://schemas.microsoft.com/office/drawing/2014/main" id="{6980BECC-968B-1367-B2D5-9CDDFCDEC4E1}"/>
              </a:ext>
            </a:extLst>
          </p:cNvPr>
          <p:cNvPicPr>
            <a:picLocks noChangeAspect="1"/>
          </p:cNvPicPr>
          <p:nvPr/>
        </p:nvPicPr>
        <p:blipFill>
          <a:blip r:embed="rId3"/>
          <a:stretch>
            <a:fillRect/>
          </a:stretch>
        </p:blipFill>
        <p:spPr>
          <a:xfrm>
            <a:off x="172781" y="2195072"/>
            <a:ext cx="2465080" cy="1557497"/>
          </a:xfrm>
          <a:prstGeom prst="rect">
            <a:avLst/>
          </a:prstGeom>
        </p:spPr>
      </p:pic>
    </p:spTree>
    <p:extLst>
      <p:ext uri="{BB962C8B-B14F-4D97-AF65-F5344CB8AC3E}">
        <p14:creationId xmlns:p14="http://schemas.microsoft.com/office/powerpoint/2010/main" val="363988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A0926E-6F10-9A23-09CC-ED107F4B9890}"/>
              </a:ext>
            </a:extLst>
          </p:cNvPr>
          <p:cNvSpPr>
            <a:spLocks noGrp="1"/>
          </p:cNvSpPr>
          <p:nvPr>
            <p:ph type="title"/>
          </p:nvPr>
        </p:nvSpPr>
        <p:spPr>
          <a:xfrm>
            <a:off x="278063" y="306640"/>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Stakeholder Analysis Process</a:t>
            </a:r>
          </a:p>
        </p:txBody>
      </p:sp>
      <p:graphicFrame>
        <p:nvGraphicFramePr>
          <p:cNvPr id="5" name="Diagram 4">
            <a:extLst>
              <a:ext uri="{FF2B5EF4-FFF2-40B4-BE49-F238E27FC236}">
                <a16:creationId xmlns:a16="http://schemas.microsoft.com/office/drawing/2014/main" id="{5E07D665-AEBF-5ABB-607B-01C8DB73FDFC}"/>
              </a:ext>
            </a:extLst>
          </p:cNvPr>
          <p:cNvGraphicFramePr/>
          <p:nvPr>
            <p:extLst>
              <p:ext uri="{D42A27DB-BD31-4B8C-83A1-F6EECF244321}">
                <p14:modId xmlns:p14="http://schemas.microsoft.com/office/powerpoint/2010/main" val="3647447016"/>
              </p:ext>
            </p:extLst>
          </p:nvPr>
        </p:nvGraphicFramePr>
        <p:xfrm>
          <a:off x="406399" y="1089861"/>
          <a:ext cx="864134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6514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05C285-01EA-1627-7D79-4F23A4698576}"/>
              </a:ext>
            </a:extLst>
          </p:cNvPr>
          <p:cNvSpPr>
            <a:spLocks noGrp="1"/>
          </p:cNvSpPr>
          <p:nvPr>
            <p:ph idx="1"/>
          </p:nvPr>
        </p:nvSpPr>
        <p:spPr>
          <a:xfrm>
            <a:off x="418949" y="1292740"/>
            <a:ext cx="7627748" cy="3618310"/>
          </a:xfrm>
        </p:spPr>
        <p:txBody>
          <a:bodyPr>
            <a:noAutofit/>
          </a:bodyPr>
          <a:lstStyle/>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Patients</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Family &amp; Caregivers</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Health System Contracting/Health Reform/Value based contracting </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Referring providers</a:t>
            </a:r>
          </a:p>
          <a:p>
            <a:pPr marL="511163" lvl="1" indent="-285743">
              <a:spcAft>
                <a:spcPts val="0"/>
              </a:spcAft>
            </a:pPr>
            <a:r>
              <a:rPr lang="en-US" sz="1800" dirty="0">
                <a:latin typeface="Gibson Thin" pitchFamily="50" charset="0"/>
                <a:ea typeface="Gibson Thin" pitchFamily="50" charset="0"/>
              </a:rPr>
              <a:t>Primary Care Physicians </a:t>
            </a:r>
          </a:p>
          <a:p>
            <a:pPr marL="511163" lvl="1" indent="-285743">
              <a:spcAft>
                <a:spcPts val="0"/>
              </a:spcAft>
            </a:pPr>
            <a:r>
              <a:rPr lang="en-US" sz="1800" dirty="0">
                <a:latin typeface="Gibson Thin" pitchFamily="50" charset="0"/>
                <a:ea typeface="Gibson Thin" pitchFamily="50" charset="0"/>
              </a:rPr>
              <a:t>Sub-specialties </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Administrators (e.g. CFO)</a:t>
            </a:r>
          </a:p>
          <a:p>
            <a:pPr marL="285743" indent="-285743">
              <a:lnSpc>
                <a:spcPct val="100000"/>
              </a:lnSpc>
              <a:spcAft>
                <a:spcPts val="0"/>
              </a:spcAft>
              <a:buFont typeface="Arial" panose="020B0604020202020204" pitchFamily="34" charset="0"/>
              <a:buChar char="•"/>
            </a:pPr>
            <a:r>
              <a:rPr lang="en-US" sz="1800" dirty="0">
                <a:latin typeface="Gibson Thin" pitchFamily="50" charset="0"/>
                <a:ea typeface="Gibson Thin" pitchFamily="50" charset="0"/>
              </a:rPr>
              <a:t>Employees of the clinical delivery service</a:t>
            </a:r>
          </a:p>
          <a:p>
            <a:pPr marL="511163" lvl="1" indent="-285743">
              <a:spcAft>
                <a:spcPts val="0"/>
              </a:spcAft>
            </a:pPr>
            <a:r>
              <a:rPr lang="en-US" sz="1800" dirty="0">
                <a:latin typeface="Gibson Thin" pitchFamily="50" charset="0"/>
                <a:ea typeface="Gibson Thin" pitchFamily="50" charset="0"/>
              </a:rPr>
              <a:t>Front Desk Admin-Staff (stakeholders who might administer the measures)</a:t>
            </a:r>
          </a:p>
          <a:p>
            <a:pPr marL="511163" lvl="1" indent="-285743">
              <a:spcAft>
                <a:spcPts val="0"/>
              </a:spcAft>
            </a:pPr>
            <a:r>
              <a:rPr lang="en-US" sz="1800" dirty="0">
                <a:latin typeface="Gibson Thin" pitchFamily="50" charset="0"/>
                <a:ea typeface="Gibson Thin" pitchFamily="50" charset="0"/>
              </a:rPr>
              <a:t>Clinical team</a:t>
            </a:r>
          </a:p>
          <a:p>
            <a:pPr marL="285745" indent="-285750">
              <a:spcAft>
                <a:spcPts val="0"/>
              </a:spcAft>
              <a:buFont typeface="Arial" panose="020B0604020202020204" pitchFamily="34" charset="0"/>
              <a:buChar char="•"/>
            </a:pPr>
            <a:r>
              <a:rPr lang="en-US" sz="1800" dirty="0">
                <a:latin typeface="Gibson Thin" pitchFamily="50" charset="0"/>
                <a:ea typeface="Gibson Thin" pitchFamily="50" charset="0"/>
              </a:rPr>
              <a:t>Researchers &amp; Educators</a:t>
            </a:r>
          </a:p>
          <a:p>
            <a:endParaRPr lang="en-US" sz="1400" dirty="0"/>
          </a:p>
        </p:txBody>
      </p:sp>
      <p:sp>
        <p:nvSpPr>
          <p:cNvPr id="3" name="Title 2">
            <a:extLst>
              <a:ext uri="{FF2B5EF4-FFF2-40B4-BE49-F238E27FC236}">
                <a16:creationId xmlns:a16="http://schemas.microsoft.com/office/drawing/2014/main" id="{632FB0B1-851E-FFB7-049C-1FA6227C5D9E}"/>
              </a:ext>
            </a:extLst>
          </p:cNvPr>
          <p:cNvSpPr>
            <a:spLocks noGrp="1"/>
          </p:cNvSpPr>
          <p:nvPr>
            <p:ph type="title"/>
          </p:nvPr>
        </p:nvSpPr>
        <p:spPr>
          <a:xfrm>
            <a:off x="235284" y="304070"/>
            <a:ext cx="8673432"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Internal Health System Stakeholders</a:t>
            </a:r>
          </a:p>
        </p:txBody>
      </p:sp>
    </p:spTree>
    <p:extLst>
      <p:ext uri="{BB962C8B-B14F-4D97-AF65-F5344CB8AC3E}">
        <p14:creationId xmlns:p14="http://schemas.microsoft.com/office/powerpoint/2010/main" val="48142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 calcmode="lin" valueType="num">
                                      <p:cBhvr>
                                        <p:cTn id="33"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2">
                                            <p:txEl>
                                              <p:pRg st="4" end="4"/>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 calcmode="lin" valueType="num">
                                      <p:cBhvr>
                                        <p:cTn id="3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 calcmode="lin" valueType="num">
                                      <p:cBhvr>
                                        <p:cTn id="45"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 calcmode="lin" valueType="num">
                                      <p:cBhvr>
                                        <p:cTn id="52"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2">
                                            <p:txEl>
                                              <p:pRg st="7" end="7"/>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 calcmode="lin" valueType="num">
                                      <p:cBhvr>
                                        <p:cTn id="5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9" dur="500"/>
                                        <p:tgtEl>
                                          <p:spTgt spid="2">
                                            <p:txEl>
                                              <p:pRg st="8" end="8"/>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
                                            <p:txEl>
                                              <p:pRg st="9" end="9"/>
                                            </p:txEl>
                                          </p:spTgt>
                                        </p:tgtEl>
                                        <p:attrNameLst>
                                          <p:attrName>style.visibility</p:attrName>
                                        </p:attrNameLst>
                                      </p:cBhvr>
                                      <p:to>
                                        <p:strVal val="visible"/>
                                      </p:to>
                                    </p:set>
                                    <p:anim calcmode="lin" valueType="num">
                                      <p:cBhvr>
                                        <p:cTn id="62"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64" dur="500"/>
                                        <p:tgtEl>
                                          <p:spTgt spid="2">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
                                            <p:txEl>
                                              <p:pRg st="10" end="10"/>
                                            </p:txEl>
                                          </p:spTgt>
                                        </p:tgtEl>
                                        <p:attrNameLst>
                                          <p:attrName>style.visibility</p:attrName>
                                        </p:attrNameLst>
                                      </p:cBhvr>
                                      <p:to>
                                        <p:strVal val="visible"/>
                                      </p:to>
                                    </p:set>
                                    <p:anim calcmode="lin" valueType="num">
                                      <p:cBhvr>
                                        <p:cTn id="69"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70"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7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70D4-A363-30D8-9223-1B9E4A4B51D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B45D63-307C-0DE3-CA57-69B7DEDD6E73}"/>
              </a:ext>
            </a:extLst>
          </p:cNvPr>
          <p:cNvSpPr>
            <a:spLocks noGrp="1"/>
          </p:cNvSpPr>
          <p:nvPr>
            <p:ph idx="1"/>
          </p:nvPr>
        </p:nvSpPr>
        <p:spPr>
          <a:xfrm>
            <a:off x="1" y="1412984"/>
            <a:ext cx="10042358" cy="4147302"/>
          </a:xfrm>
        </p:spPr>
        <p:txBody>
          <a:bodyPr>
            <a:noAutofit/>
          </a:bodyPr>
          <a:lstStyle/>
          <a:p>
            <a:pPr marL="342899" indent="-285743">
              <a:lnSpc>
                <a:spcPct val="100000"/>
              </a:lnSpc>
              <a:spcAft>
                <a:spcPts val="0"/>
              </a:spcAft>
              <a:buFont typeface="Arial" panose="020B0604020202020204" pitchFamily="34" charset="0"/>
              <a:buChar char="•"/>
            </a:pPr>
            <a:r>
              <a:rPr lang="en-US" sz="1600" dirty="0">
                <a:latin typeface="Gibson Thin" pitchFamily="50" charset="0"/>
                <a:ea typeface="Gibson Thin" pitchFamily="50" charset="0"/>
              </a:rPr>
              <a:t>Government Payors and Decision Makers:</a:t>
            </a:r>
          </a:p>
          <a:p>
            <a:pPr marL="742938" lvl="1" indent="-285743">
              <a:spcAft>
                <a:spcPts val="0"/>
              </a:spcAft>
            </a:pPr>
            <a:r>
              <a:rPr lang="en-US" sz="1600" dirty="0">
                <a:latin typeface="Gibson Thin" pitchFamily="50" charset="0"/>
                <a:ea typeface="Gibson Thin" pitchFamily="50" charset="0"/>
              </a:rPr>
              <a:t>Medicaid </a:t>
            </a:r>
          </a:p>
          <a:p>
            <a:pPr marL="742938" lvl="1" indent="-285743">
              <a:spcAft>
                <a:spcPts val="0"/>
              </a:spcAft>
            </a:pPr>
            <a:r>
              <a:rPr lang="en-US" sz="1600" dirty="0">
                <a:latin typeface="Gibson Thin" pitchFamily="50" charset="0"/>
                <a:ea typeface="Gibson Thin" pitchFamily="50" charset="0"/>
              </a:rPr>
              <a:t>Medicare</a:t>
            </a:r>
          </a:p>
          <a:p>
            <a:pPr marL="742938" lvl="1" indent="-285743">
              <a:spcAft>
                <a:spcPts val="0"/>
              </a:spcAft>
            </a:pPr>
            <a:r>
              <a:rPr lang="en-US" sz="1600" dirty="0">
                <a:latin typeface="Gibson Thin" pitchFamily="50" charset="0"/>
                <a:ea typeface="Gibson Thin" pitchFamily="50" charset="0"/>
              </a:rPr>
              <a:t>Congress/State Government and Legislator-VHA</a:t>
            </a:r>
          </a:p>
          <a:p>
            <a:pPr marL="342899" indent="-285743">
              <a:lnSpc>
                <a:spcPct val="100000"/>
              </a:lnSpc>
              <a:spcAft>
                <a:spcPts val="0"/>
              </a:spcAft>
              <a:buFont typeface="Arial" panose="020B0604020202020204" pitchFamily="34" charset="0"/>
              <a:buChar char="•"/>
            </a:pPr>
            <a:r>
              <a:rPr lang="en-US" sz="1600" dirty="0">
                <a:latin typeface="Gibson Thin" pitchFamily="50" charset="0"/>
                <a:ea typeface="Gibson Thin" pitchFamily="50" charset="0"/>
              </a:rPr>
              <a:t>Uninsured/underinsured</a:t>
            </a:r>
          </a:p>
          <a:p>
            <a:pPr marL="342899" indent="-285743">
              <a:lnSpc>
                <a:spcPct val="100000"/>
              </a:lnSpc>
              <a:spcAft>
                <a:spcPts val="0"/>
              </a:spcAft>
              <a:buFont typeface="Arial" panose="020B0604020202020204" pitchFamily="34" charset="0"/>
              <a:buChar char="•"/>
            </a:pPr>
            <a:r>
              <a:rPr lang="en-US" sz="1600" dirty="0">
                <a:latin typeface="Gibson Thin" pitchFamily="50" charset="0"/>
                <a:ea typeface="Gibson Thin" pitchFamily="50" charset="0"/>
              </a:rPr>
              <a:t>Commercial Payors - National/Local/Regional</a:t>
            </a:r>
          </a:p>
          <a:p>
            <a:pPr marL="742938" lvl="1" indent="-285743">
              <a:spcAft>
                <a:spcPts val="0"/>
              </a:spcAft>
            </a:pPr>
            <a:r>
              <a:rPr lang="en-US" sz="1600" dirty="0">
                <a:latin typeface="Gibson Thin" pitchFamily="50" charset="0"/>
                <a:ea typeface="Gibson Thin" pitchFamily="50" charset="0"/>
              </a:rPr>
              <a:t>Government managed programs</a:t>
            </a:r>
          </a:p>
          <a:p>
            <a:pPr marL="1142979" lvl="2" indent="-285743">
              <a:spcAft>
                <a:spcPts val="0"/>
              </a:spcAft>
            </a:pPr>
            <a:r>
              <a:rPr lang="en-US" sz="1600" dirty="0">
                <a:latin typeface="Gibson Thin" pitchFamily="50" charset="0"/>
                <a:ea typeface="Gibson Thin" pitchFamily="50" charset="0"/>
              </a:rPr>
              <a:t>Managed Medicaid</a:t>
            </a:r>
          </a:p>
          <a:p>
            <a:pPr marL="1142979" lvl="2" indent="-285743">
              <a:spcAft>
                <a:spcPts val="0"/>
              </a:spcAft>
            </a:pPr>
            <a:r>
              <a:rPr lang="en-US" sz="1600" dirty="0">
                <a:latin typeface="Gibson Thin" pitchFamily="50" charset="0"/>
                <a:ea typeface="Gibson Thin" pitchFamily="50" charset="0"/>
              </a:rPr>
              <a:t>Medicare Advantage</a:t>
            </a:r>
          </a:p>
          <a:p>
            <a:pPr marL="742938" lvl="1" indent="-285743">
              <a:spcAft>
                <a:spcPts val="0"/>
              </a:spcAft>
            </a:pPr>
            <a:r>
              <a:rPr lang="en-US" sz="1600" dirty="0">
                <a:latin typeface="Gibson Thin" pitchFamily="50" charset="0"/>
                <a:ea typeface="Gibson Thin" pitchFamily="50" charset="0"/>
              </a:rPr>
              <a:t>Health Exchange – individual, small employers</a:t>
            </a:r>
          </a:p>
          <a:p>
            <a:pPr marL="742938" lvl="1" indent="-285743">
              <a:spcAft>
                <a:spcPts val="0"/>
              </a:spcAft>
            </a:pPr>
            <a:r>
              <a:rPr lang="en-US" sz="1600" dirty="0">
                <a:latin typeface="Gibson Thin" pitchFamily="50" charset="0"/>
                <a:ea typeface="Gibson Thin" pitchFamily="50" charset="0"/>
              </a:rPr>
              <a:t>“Traditional” Insurance – medium employers</a:t>
            </a:r>
          </a:p>
          <a:p>
            <a:pPr marL="742938" lvl="1" indent="-285743">
              <a:spcAft>
                <a:spcPts val="0"/>
              </a:spcAft>
            </a:pPr>
            <a:r>
              <a:rPr lang="en-US" sz="1600" dirty="0">
                <a:latin typeface="Gibson Thin" pitchFamily="50" charset="0"/>
                <a:ea typeface="Gibson Thin" pitchFamily="50" charset="0"/>
              </a:rPr>
              <a:t>Large employers (self-insured/own risk)</a:t>
            </a:r>
          </a:p>
          <a:p>
            <a:pPr marL="1142979" lvl="2" indent="-285743">
              <a:spcAft>
                <a:spcPts val="0"/>
              </a:spcAft>
            </a:pPr>
            <a:r>
              <a:rPr lang="en-US" sz="1600" dirty="0">
                <a:latin typeface="Gibson Thin" pitchFamily="50" charset="0"/>
                <a:ea typeface="Gibson Thin" pitchFamily="50" charset="0"/>
              </a:rPr>
              <a:t>Quasi state - teachers unions, state employees</a:t>
            </a:r>
          </a:p>
          <a:p>
            <a:pPr marL="1142979" lvl="2" indent="-285743">
              <a:spcAft>
                <a:spcPts val="0"/>
              </a:spcAft>
            </a:pPr>
            <a:r>
              <a:rPr lang="en-US" sz="1600" dirty="0">
                <a:latin typeface="Gibson Thin" pitchFamily="50" charset="0"/>
                <a:ea typeface="Gibson Thin" pitchFamily="50" charset="0"/>
              </a:rPr>
              <a:t>Large  Employers</a:t>
            </a:r>
          </a:p>
          <a:p>
            <a:pPr marL="285743" indent="-285743">
              <a:lnSpc>
                <a:spcPct val="100000"/>
              </a:lnSpc>
              <a:spcAft>
                <a:spcPts val="0"/>
              </a:spcAft>
              <a:buFont typeface="Arial" panose="020B0604020202020204" pitchFamily="34" charset="0"/>
              <a:buChar char="•"/>
            </a:pPr>
            <a:endParaRPr lang="en-US" sz="1600" dirty="0"/>
          </a:p>
        </p:txBody>
      </p:sp>
      <p:sp>
        <p:nvSpPr>
          <p:cNvPr id="3" name="Title 2">
            <a:extLst>
              <a:ext uri="{FF2B5EF4-FFF2-40B4-BE49-F238E27FC236}">
                <a16:creationId xmlns:a16="http://schemas.microsoft.com/office/drawing/2014/main" id="{0453185D-7910-F2B3-C019-0AA783861DAA}"/>
              </a:ext>
            </a:extLst>
          </p:cNvPr>
          <p:cNvSpPr>
            <a:spLocks noGrp="1"/>
          </p:cNvSpPr>
          <p:nvPr>
            <p:ph type="title"/>
          </p:nvPr>
        </p:nvSpPr>
        <p:spPr>
          <a:xfrm>
            <a:off x="133685" y="418709"/>
            <a:ext cx="8657388"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External Health System Stakeholders</a:t>
            </a:r>
          </a:p>
        </p:txBody>
      </p:sp>
      <p:pic>
        <p:nvPicPr>
          <p:cNvPr id="6" name="Picture 5" descr="People around table">
            <a:extLst>
              <a:ext uri="{FF2B5EF4-FFF2-40B4-BE49-F238E27FC236}">
                <a16:creationId xmlns:a16="http://schemas.microsoft.com/office/drawing/2014/main" id="{308182FF-52C5-BA50-F813-76C8170F203E}"/>
              </a:ext>
            </a:extLst>
          </p:cNvPr>
          <p:cNvPicPr>
            <a:picLocks noChangeAspect="1"/>
          </p:cNvPicPr>
          <p:nvPr/>
        </p:nvPicPr>
        <p:blipFill>
          <a:blip r:embed="rId2"/>
          <a:stretch>
            <a:fillRect/>
          </a:stretch>
        </p:blipFill>
        <p:spPr>
          <a:xfrm>
            <a:off x="5402028" y="2058083"/>
            <a:ext cx="3389045" cy="1928380"/>
          </a:xfrm>
          <a:prstGeom prst="rect">
            <a:avLst/>
          </a:prstGeom>
        </p:spPr>
      </p:pic>
    </p:spTree>
    <p:extLst>
      <p:ext uri="{BB962C8B-B14F-4D97-AF65-F5344CB8AC3E}">
        <p14:creationId xmlns:p14="http://schemas.microsoft.com/office/powerpoint/2010/main" val="7966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A97015-8887-72A2-19B7-123000BDF0DB}"/>
              </a:ext>
            </a:extLst>
          </p:cNvPr>
          <p:cNvSpPr>
            <a:spLocks noGrp="1"/>
          </p:cNvSpPr>
          <p:nvPr>
            <p:ph idx="1"/>
          </p:nvPr>
        </p:nvSpPr>
        <p:spPr>
          <a:xfrm>
            <a:off x="254613" y="1476306"/>
            <a:ext cx="8801155" cy="3386667"/>
          </a:xfrm>
        </p:spPr>
        <p:txBody>
          <a:bodyPr>
            <a:normAutofit lnSpcReduction="10000"/>
          </a:bodyPr>
          <a:lstStyle/>
          <a:p>
            <a:pPr marL="457189" indent="-457189">
              <a:buFont typeface="Arial" panose="020B0604020202020204" pitchFamily="34" charset="0"/>
              <a:buChar char="•"/>
            </a:pPr>
            <a:r>
              <a:rPr lang="en-US" sz="1600" dirty="0">
                <a:solidFill>
                  <a:schemeClr val="accent1"/>
                </a:solidFill>
                <a:latin typeface="Gibson" pitchFamily="50" charset="0"/>
                <a:ea typeface="Gibson" pitchFamily="50" charset="0"/>
              </a:rPr>
              <a:t>Health Care Systems and Administration</a:t>
            </a:r>
          </a:p>
          <a:p>
            <a:pPr marL="682608" lvl="1" indent="-457189"/>
            <a:r>
              <a:rPr lang="en-US" sz="1600" dirty="0">
                <a:latin typeface="Gibson Thin" pitchFamily="50" charset="0"/>
                <a:ea typeface="Gibson Thin" pitchFamily="50" charset="0"/>
              </a:rPr>
              <a:t>Finance – what is the cost of delivering the service and are we covering costs?</a:t>
            </a:r>
          </a:p>
          <a:p>
            <a:pPr marL="682608" lvl="1" indent="-457189"/>
            <a:r>
              <a:rPr lang="en-US" sz="1600" dirty="0">
                <a:latin typeface="Gibson Thin" pitchFamily="50" charset="0"/>
                <a:ea typeface="Gibson Thin" pitchFamily="50" charset="0"/>
              </a:rPr>
              <a:t>Clinical Leadership – Is this aligned with our strategic plan and how does this help us with our own external stakeholders?</a:t>
            </a:r>
          </a:p>
          <a:p>
            <a:pPr marL="682608" lvl="1" indent="-457189"/>
            <a:r>
              <a:rPr lang="en-US" sz="1600" dirty="0">
                <a:latin typeface="Gibson Thin" pitchFamily="50" charset="0"/>
                <a:ea typeface="Gibson Thin" pitchFamily="50" charset="0"/>
              </a:rPr>
              <a:t>Contracting/Health Care Reform – Is this generating value and how can this be used in the shift to value- based contracting? Analysis? </a:t>
            </a:r>
          </a:p>
          <a:p>
            <a:pPr marL="682608" lvl="1" indent="-457189"/>
            <a:r>
              <a:rPr lang="en-US" sz="1600" dirty="0">
                <a:latin typeface="Gibson Thin" pitchFamily="50" charset="0"/>
                <a:ea typeface="Gibson Thin" pitchFamily="50" charset="0"/>
              </a:rPr>
              <a:t>HR – Does this contribute to employee retention, improve employee engagement?</a:t>
            </a:r>
          </a:p>
          <a:p>
            <a:pPr marL="457189" indent="-457189">
              <a:buFont typeface="Arial" panose="020B0604020202020204" pitchFamily="34" charset="0"/>
              <a:buChar char="•"/>
            </a:pPr>
            <a:r>
              <a:rPr lang="en-US" sz="1600" dirty="0">
                <a:solidFill>
                  <a:schemeClr val="accent1"/>
                </a:solidFill>
                <a:latin typeface="Gibson" pitchFamily="50" charset="0"/>
                <a:ea typeface="Gibson" pitchFamily="50" charset="0"/>
              </a:rPr>
              <a:t>Payors</a:t>
            </a:r>
          </a:p>
          <a:p>
            <a:pPr marL="682608" lvl="1" indent="-457189"/>
            <a:r>
              <a:rPr lang="en-US" sz="1600" dirty="0">
                <a:latin typeface="Gibson Thin" pitchFamily="50" charset="0"/>
                <a:ea typeface="Gibson Thin" pitchFamily="50" charset="0"/>
              </a:rPr>
              <a:t>Financial analysts – “the cost is the cost”</a:t>
            </a:r>
          </a:p>
          <a:p>
            <a:pPr marL="682608" lvl="1" indent="-457189"/>
            <a:r>
              <a:rPr lang="en-US" sz="1600" dirty="0">
                <a:latin typeface="Gibson Thin" pitchFamily="50" charset="0"/>
                <a:ea typeface="Gibson Thin" pitchFamily="50" charset="0"/>
              </a:rPr>
              <a:t>Clinical/Admin leaders – Value=Q/C – How does this enable us to sell to and retain clients?</a:t>
            </a:r>
          </a:p>
          <a:p>
            <a:pPr marL="682608" lvl="1" indent="-457189"/>
            <a:r>
              <a:rPr lang="en-US" sz="1600" dirty="0">
                <a:latin typeface="Gibson Thin" pitchFamily="50" charset="0"/>
                <a:ea typeface="Gibson Thin" pitchFamily="50" charset="0"/>
              </a:rPr>
              <a:t>Health Care Reform – How does this move us to value based care to satisfy regulators?</a:t>
            </a:r>
          </a:p>
        </p:txBody>
      </p:sp>
      <p:sp>
        <p:nvSpPr>
          <p:cNvPr id="3" name="Title 2">
            <a:extLst>
              <a:ext uri="{FF2B5EF4-FFF2-40B4-BE49-F238E27FC236}">
                <a16:creationId xmlns:a16="http://schemas.microsoft.com/office/drawing/2014/main" id="{B904833F-8FAE-B8CB-E3F0-A6AC15733224}"/>
              </a:ext>
            </a:extLst>
          </p:cNvPr>
          <p:cNvSpPr>
            <a:spLocks noGrp="1"/>
          </p:cNvSpPr>
          <p:nvPr>
            <p:ph type="title"/>
          </p:nvPr>
        </p:nvSpPr>
        <p:spPr>
          <a:xfrm>
            <a:off x="406400" y="280527"/>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Value is in the eye of the…..</a:t>
            </a:r>
          </a:p>
        </p:txBody>
      </p:sp>
    </p:spTree>
    <p:extLst>
      <p:ext uri="{BB962C8B-B14F-4D97-AF65-F5344CB8AC3E}">
        <p14:creationId xmlns:p14="http://schemas.microsoft.com/office/powerpoint/2010/main" val="68739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D0A7-DFCF-B353-CFE9-B54B2C428EC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5A6E8B-1B74-E149-497B-9EB2806BB39E}"/>
              </a:ext>
            </a:extLst>
          </p:cNvPr>
          <p:cNvSpPr>
            <a:spLocks noGrp="1"/>
          </p:cNvSpPr>
          <p:nvPr>
            <p:ph idx="1"/>
          </p:nvPr>
        </p:nvSpPr>
        <p:spPr>
          <a:xfrm>
            <a:off x="335198" y="1506513"/>
            <a:ext cx="7764107" cy="3490603"/>
          </a:xfrm>
        </p:spPr>
        <p:txBody>
          <a:bodyPr>
            <a:normAutofit fontScale="85000" lnSpcReduction="20000"/>
          </a:bodyPr>
          <a:lstStyle/>
          <a:p>
            <a:pPr marL="457189" indent="-457189">
              <a:lnSpc>
                <a:spcPct val="120000"/>
              </a:lnSpc>
              <a:buFont typeface="Arial" panose="020B0604020202020204" pitchFamily="34" charset="0"/>
              <a:buChar char="•"/>
            </a:pPr>
            <a:r>
              <a:rPr lang="en-US" sz="2100" dirty="0">
                <a:solidFill>
                  <a:schemeClr val="accent1"/>
                </a:solidFill>
                <a:latin typeface="Gibson Thin" pitchFamily="50" charset="0"/>
                <a:ea typeface="Gibson Thin" pitchFamily="50" charset="0"/>
              </a:rPr>
              <a:t>Patients and Caregivers</a:t>
            </a:r>
          </a:p>
          <a:p>
            <a:pPr marL="682608" lvl="1" indent="-457189"/>
            <a:r>
              <a:rPr lang="en-US" sz="1500" dirty="0">
                <a:latin typeface="Gibson Thin" pitchFamily="50" charset="0"/>
                <a:ea typeface="Gibson Thin" pitchFamily="50" charset="0"/>
              </a:rPr>
              <a:t>Is this program worth my time?</a:t>
            </a:r>
          </a:p>
          <a:p>
            <a:pPr marL="682608" lvl="1" indent="-457189"/>
            <a:r>
              <a:rPr lang="en-US" sz="1500" dirty="0">
                <a:latin typeface="Gibson Thin" pitchFamily="50" charset="0"/>
                <a:ea typeface="Gibson Thin" pitchFamily="50" charset="0"/>
              </a:rPr>
              <a:t>Does it improve my quality of life as I define it – what really matters to me?  </a:t>
            </a:r>
          </a:p>
          <a:p>
            <a:pPr marL="682608" lvl="1" indent="-457189"/>
            <a:r>
              <a:rPr lang="en-US" sz="1500" dirty="0">
                <a:latin typeface="Gibson Thin" pitchFamily="50" charset="0"/>
                <a:ea typeface="Gibson Thin" pitchFamily="50" charset="0"/>
              </a:rPr>
              <a:t>Individualized measures with differing patient identified value - Fatigue?, Sleep disturbance?, Anxiety and depression?, Ability to participate in social function? Ability to have meaningful engagement with work or volunteer activities? Ability to enjoy life activities?, Overall satisfaction?</a:t>
            </a:r>
          </a:p>
          <a:p>
            <a:pPr marL="457189" indent="-457189">
              <a:lnSpc>
                <a:spcPct val="120000"/>
              </a:lnSpc>
              <a:buFont typeface="Arial" panose="020B0604020202020204" pitchFamily="34" charset="0"/>
              <a:buChar char="•"/>
            </a:pPr>
            <a:r>
              <a:rPr lang="en-US" sz="2100" dirty="0">
                <a:solidFill>
                  <a:schemeClr val="accent1"/>
                </a:solidFill>
                <a:latin typeface="Gibson Thin" pitchFamily="50" charset="0"/>
                <a:ea typeface="Gibson Thin" pitchFamily="50" charset="0"/>
              </a:rPr>
              <a:t>Practitioners</a:t>
            </a:r>
          </a:p>
          <a:p>
            <a:pPr marL="682608" lvl="1" indent="-457189"/>
            <a:r>
              <a:rPr lang="en-US" sz="1500" dirty="0">
                <a:latin typeface="Gibson Thin" pitchFamily="50" charset="0"/>
                <a:ea typeface="Gibson Thin" pitchFamily="50" charset="0"/>
              </a:rPr>
              <a:t>Is this actually making a difference for my patients?</a:t>
            </a:r>
          </a:p>
          <a:p>
            <a:pPr marL="682608" lvl="1" indent="-457189"/>
            <a:r>
              <a:rPr lang="en-US" sz="1500" dirty="0">
                <a:latin typeface="Gibson Thin" pitchFamily="50" charset="0"/>
                <a:ea typeface="Gibson Thin" pitchFamily="50" charset="0"/>
              </a:rPr>
              <a:t>What and who do we need to do this well? </a:t>
            </a:r>
          </a:p>
          <a:p>
            <a:pPr marL="682608" lvl="1" indent="-457189"/>
            <a:r>
              <a:rPr lang="en-US" sz="1500" dirty="0">
                <a:latin typeface="Gibson Thin" pitchFamily="50" charset="0"/>
                <a:ea typeface="Gibson Thin" pitchFamily="50" charset="0"/>
              </a:rPr>
              <a:t>Is all this measurement helpful in my day-to-day patient care?</a:t>
            </a:r>
          </a:p>
          <a:p>
            <a:pPr marL="682608" lvl="1" indent="-457189"/>
            <a:r>
              <a:rPr lang="en-US" sz="1500" dirty="0">
                <a:latin typeface="Gibson Thin" pitchFamily="50" charset="0"/>
                <a:ea typeface="Gibson Thin" pitchFamily="50" charset="0"/>
              </a:rPr>
              <a:t>How can these measures be used to improve the program over time?</a:t>
            </a:r>
          </a:p>
          <a:p>
            <a:pPr marL="682608" lvl="1" indent="-457189"/>
            <a:r>
              <a:rPr lang="en-US" sz="1500" dirty="0">
                <a:latin typeface="Gibson Thin" pitchFamily="50" charset="0"/>
                <a:ea typeface="Gibson Thin" pitchFamily="50" charset="0"/>
              </a:rPr>
              <a:t>Is my day more fulfilling and can this fuel my passion/reconnect me to the reasons I became a practitioner?</a:t>
            </a:r>
          </a:p>
          <a:p>
            <a:pPr marL="682608" lvl="1" indent="-457189"/>
            <a:endParaRPr lang="en-US" sz="1200" dirty="0"/>
          </a:p>
          <a:p>
            <a:pPr marL="682608" lvl="1" indent="-457189"/>
            <a:endParaRPr lang="en-US" sz="1200" dirty="0"/>
          </a:p>
        </p:txBody>
      </p:sp>
      <p:sp>
        <p:nvSpPr>
          <p:cNvPr id="3" name="Title 2">
            <a:extLst>
              <a:ext uri="{FF2B5EF4-FFF2-40B4-BE49-F238E27FC236}">
                <a16:creationId xmlns:a16="http://schemas.microsoft.com/office/drawing/2014/main" id="{EF3B98C0-0118-6FEA-99A5-1FFD9F032CCB}"/>
              </a:ext>
            </a:extLst>
          </p:cNvPr>
          <p:cNvSpPr>
            <a:spLocks noGrp="1"/>
          </p:cNvSpPr>
          <p:nvPr>
            <p:ph type="title"/>
          </p:nvPr>
        </p:nvSpPr>
        <p:spPr>
          <a:xfrm>
            <a:off x="398990" y="293999"/>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Value is in the eye of the…..</a:t>
            </a:r>
          </a:p>
        </p:txBody>
      </p:sp>
    </p:spTree>
    <p:extLst>
      <p:ext uri="{BB962C8B-B14F-4D97-AF65-F5344CB8AC3E}">
        <p14:creationId xmlns:p14="http://schemas.microsoft.com/office/powerpoint/2010/main" val="37438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336A1-C6AA-9DFD-6917-C493AC87493A}"/>
              </a:ext>
            </a:extLst>
          </p:cNvPr>
          <p:cNvSpPr>
            <a:spLocks noGrp="1"/>
          </p:cNvSpPr>
          <p:nvPr>
            <p:ph type="title"/>
          </p:nvPr>
        </p:nvSpPr>
        <p:spPr>
          <a:xfrm>
            <a:off x="322579" y="367498"/>
            <a:ext cx="8741209"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Stakeholders Analysis and Measures </a:t>
            </a:r>
          </a:p>
        </p:txBody>
      </p:sp>
      <p:graphicFrame>
        <p:nvGraphicFramePr>
          <p:cNvPr id="2" name="Diagram 1">
            <a:extLst>
              <a:ext uri="{FF2B5EF4-FFF2-40B4-BE49-F238E27FC236}">
                <a16:creationId xmlns:a16="http://schemas.microsoft.com/office/drawing/2014/main" id="{890B0225-32A4-EAC4-9D91-C8673E5859C1}"/>
              </a:ext>
            </a:extLst>
          </p:cNvPr>
          <p:cNvGraphicFramePr/>
          <p:nvPr>
            <p:extLst>
              <p:ext uri="{D42A27DB-BD31-4B8C-83A1-F6EECF244321}">
                <p14:modId xmlns:p14="http://schemas.microsoft.com/office/powerpoint/2010/main" val="240445492"/>
              </p:ext>
            </p:extLst>
          </p:nvPr>
        </p:nvGraphicFramePr>
        <p:xfrm>
          <a:off x="322579" y="1079500"/>
          <a:ext cx="818949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7327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273FEB-B707-155A-64D8-F6AB8F901FFE}"/>
              </a:ext>
            </a:extLst>
          </p:cNvPr>
          <p:cNvSpPr>
            <a:spLocks noGrp="1"/>
          </p:cNvSpPr>
          <p:nvPr>
            <p:ph type="title"/>
          </p:nvPr>
        </p:nvSpPr>
        <p:spPr>
          <a:xfrm>
            <a:off x="1150494" y="1340643"/>
            <a:ext cx="6843011" cy="2462213"/>
          </a:xfrm>
        </p:spPr>
        <p:txBody>
          <a:bodyPr/>
          <a:lstStyle/>
          <a:p>
            <a:pPr algn="ctr"/>
            <a:r>
              <a:rPr lang="en-US" sz="4000" kern="100" dirty="0">
                <a:effectLst/>
                <a:latin typeface="Aptos" panose="020B0004020202020204" pitchFamily="34" charset="0"/>
                <a:ea typeface="Aptos" panose="020B0004020202020204" pitchFamily="34" charset="0"/>
                <a:cs typeface="Times New Roman" panose="02020603050405020304" pitchFamily="18" charset="0"/>
              </a:rPr>
              <a:t>Comments, Questions, </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4000" kern="100" dirty="0">
                <a:effectLst/>
                <a:latin typeface="Aptos" panose="020B0004020202020204" pitchFamily="34" charset="0"/>
                <a:ea typeface="Aptos" panose="020B0004020202020204" pitchFamily="34" charset="0"/>
                <a:cs typeface="Times New Roman" panose="02020603050405020304" pitchFamily="18" charset="0"/>
              </a:rPr>
              <a:t>Discussion on Usability, Feasibility, Partners, and Opportunity Areas</a:t>
            </a:r>
            <a:endParaRPr lang="en-US" sz="5400" dirty="0"/>
          </a:p>
        </p:txBody>
      </p:sp>
    </p:spTree>
    <p:extLst>
      <p:ext uri="{BB962C8B-B14F-4D97-AF65-F5344CB8AC3E}">
        <p14:creationId xmlns:p14="http://schemas.microsoft.com/office/powerpoint/2010/main" val="81358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283FF4-A7A5-9F7C-9224-34A76B371CB7}"/>
              </a:ext>
            </a:extLst>
          </p:cNvPr>
          <p:cNvSpPr>
            <a:spLocks noGrp="1"/>
          </p:cNvSpPr>
          <p:nvPr>
            <p:ph idx="1"/>
          </p:nvPr>
        </p:nvSpPr>
        <p:spPr>
          <a:xfrm>
            <a:off x="725688" y="1300331"/>
            <a:ext cx="7764107" cy="3386667"/>
          </a:xfrm>
        </p:spPr>
        <p:txBody>
          <a:bodyPr>
            <a:normAutofit/>
          </a:bodyPr>
          <a:lstStyle/>
          <a:p>
            <a:pPr algn="ctr"/>
            <a:r>
              <a:rPr lang="en-US" sz="2800" b="1" kern="100" dirty="0">
                <a:solidFill>
                  <a:schemeClr val="accent1"/>
                </a:solidFill>
                <a:effectLst/>
                <a:latin typeface="Gibson" pitchFamily="50" charset="0"/>
                <a:ea typeface="Gibson" pitchFamily="50" charset="0"/>
                <a:cs typeface="Times New Roman" panose="02020603050405020304" pitchFamily="18" charset="0"/>
              </a:rPr>
              <a:t>The goal of this session is to:</a:t>
            </a:r>
          </a:p>
          <a:p>
            <a:endParaRPr lang="en-US" dirty="0"/>
          </a:p>
        </p:txBody>
      </p:sp>
      <p:sp>
        <p:nvSpPr>
          <p:cNvPr id="3" name="Title 2">
            <a:extLst>
              <a:ext uri="{FF2B5EF4-FFF2-40B4-BE49-F238E27FC236}">
                <a16:creationId xmlns:a16="http://schemas.microsoft.com/office/drawing/2014/main" id="{70B1EDA8-0368-5915-2259-EABE8FA038FD}"/>
              </a:ext>
            </a:extLst>
          </p:cNvPr>
          <p:cNvSpPr>
            <a:spLocks noGrp="1"/>
          </p:cNvSpPr>
          <p:nvPr>
            <p:ph type="title"/>
          </p:nvPr>
        </p:nvSpPr>
        <p:spPr>
          <a:xfrm>
            <a:off x="406400" y="576786"/>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Goal</a:t>
            </a:r>
          </a:p>
        </p:txBody>
      </p:sp>
      <p:sp>
        <p:nvSpPr>
          <p:cNvPr id="2" name="TextBox 1">
            <a:extLst>
              <a:ext uri="{FF2B5EF4-FFF2-40B4-BE49-F238E27FC236}">
                <a16:creationId xmlns:a16="http://schemas.microsoft.com/office/drawing/2014/main" id="{B623BB9C-4B1B-4698-A139-57F94C708479}"/>
              </a:ext>
            </a:extLst>
          </p:cNvPr>
          <p:cNvSpPr txBox="1"/>
          <p:nvPr/>
        </p:nvSpPr>
        <p:spPr>
          <a:xfrm>
            <a:off x="725688" y="1702419"/>
            <a:ext cx="8418312"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bson Thin" pitchFamily="50" charset="0"/>
                <a:ea typeface="Gibson Thin" pitchFamily="50" charset="0"/>
              </a:rPr>
              <a:t>Explore and discuss measuring whole health.</a:t>
            </a:r>
          </a:p>
          <a:p>
            <a:endParaRPr lang="en-US" sz="2400" dirty="0">
              <a:latin typeface="Gibson Thin" pitchFamily="50" charset="0"/>
              <a:ea typeface="Gibson Thin" pitchFamily="50" charset="0"/>
            </a:endParaRPr>
          </a:p>
          <a:p>
            <a:pPr marL="285750" indent="-285750">
              <a:buFont typeface="Arial" panose="020B0604020202020204" pitchFamily="34" charset="0"/>
              <a:buChar char="•"/>
            </a:pPr>
            <a:r>
              <a:rPr lang="en-US" sz="2400" dirty="0">
                <a:latin typeface="Gibson Thin" pitchFamily="50" charset="0"/>
                <a:ea typeface="Gibson Thin" pitchFamily="50" charset="0"/>
              </a:rPr>
              <a:t>Discuss measurement examples from partners.</a:t>
            </a:r>
          </a:p>
          <a:p>
            <a:pPr marL="285750" indent="-285750">
              <a:buFont typeface="Arial" panose="020B0604020202020204" pitchFamily="34" charset="0"/>
              <a:buChar char="•"/>
            </a:pPr>
            <a:endParaRPr lang="en-US" sz="2400" dirty="0">
              <a:latin typeface="Gibson Thin" pitchFamily="50" charset="0"/>
              <a:ea typeface="Gibson Thin" pitchFamily="50" charset="0"/>
            </a:endParaRPr>
          </a:p>
          <a:p>
            <a:pPr marL="285750" indent="-285750">
              <a:buFont typeface="Arial" panose="020B0604020202020204" pitchFamily="34" charset="0"/>
              <a:buChar char="•"/>
            </a:pPr>
            <a:r>
              <a:rPr lang="en-US" sz="2400" dirty="0">
                <a:latin typeface="Gibson Thin" pitchFamily="50" charset="0"/>
                <a:ea typeface="Gibson Thin" pitchFamily="50" charset="0"/>
              </a:rPr>
              <a:t>Share progress on our </a:t>
            </a:r>
            <a:r>
              <a:rPr lang="en-US" sz="2400" b="1" dirty="0">
                <a:solidFill>
                  <a:schemeClr val="tx2"/>
                </a:solidFill>
                <a:latin typeface="Gibson Thin" pitchFamily="50" charset="0"/>
                <a:ea typeface="Gibson Thin" pitchFamily="50" charset="0"/>
              </a:rPr>
              <a:t>whole health comprehensive pain care measurement framework.</a:t>
            </a:r>
          </a:p>
          <a:p>
            <a:pPr marL="285750" indent="-285750">
              <a:buFont typeface="Arial" panose="020B0604020202020204" pitchFamily="34" charset="0"/>
              <a:buChar char="•"/>
            </a:pPr>
            <a:endParaRPr lang="en-US" sz="2400" dirty="0">
              <a:latin typeface="Gibson Thin" pitchFamily="50" charset="0"/>
              <a:ea typeface="Gibson Thin" pitchFamily="50" charset="0"/>
            </a:endParaRPr>
          </a:p>
          <a:p>
            <a:pPr marL="285750" indent="-285750">
              <a:buFont typeface="Arial" panose="020B0604020202020204" pitchFamily="34" charset="0"/>
              <a:buChar char="•"/>
            </a:pPr>
            <a:r>
              <a:rPr lang="en-US" sz="2400" dirty="0">
                <a:latin typeface="Gibson Thin" pitchFamily="50" charset="0"/>
                <a:ea typeface="Gibson Thin" pitchFamily="50" charset="0"/>
              </a:rPr>
              <a:t>Learn from all of you!</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38108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ED336-6CC6-CDEC-B0FB-E12577E67AB6}"/>
              </a:ext>
            </a:extLst>
          </p:cNvPr>
          <p:cNvSpPr>
            <a:spLocks noGrp="1"/>
          </p:cNvSpPr>
          <p:nvPr>
            <p:ph type="title"/>
          </p:nvPr>
        </p:nvSpPr>
        <p:spPr>
          <a:xfrm>
            <a:off x="197741" y="197825"/>
            <a:ext cx="795008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STAY CONNECTED</a:t>
            </a:r>
          </a:p>
        </p:txBody>
      </p:sp>
      <p:pic>
        <p:nvPicPr>
          <p:cNvPr id="10" name="Content Placeholder 9" descr="A qr code on a white background&#10;&#10;Description automatically generated">
            <a:extLst>
              <a:ext uri="{FF2B5EF4-FFF2-40B4-BE49-F238E27FC236}">
                <a16:creationId xmlns:a16="http://schemas.microsoft.com/office/drawing/2014/main" id="{F332589D-7FDA-F952-24CC-97EF07BFAEDE}"/>
              </a:ext>
            </a:extLst>
          </p:cNvPr>
          <p:cNvPicPr>
            <a:picLocks noGrp="1" noChangeAspect="1"/>
          </p:cNvPicPr>
          <p:nvPr>
            <p:ph idx="1"/>
          </p:nvPr>
        </p:nvPicPr>
        <p:blipFill>
          <a:blip r:embed="rId2"/>
          <a:stretch>
            <a:fillRect/>
          </a:stretch>
        </p:blipFill>
        <p:spPr>
          <a:xfrm>
            <a:off x="-1060120" y="1735769"/>
            <a:ext cx="5873651" cy="3302315"/>
          </a:xfrm>
        </p:spPr>
      </p:pic>
      <p:sp>
        <p:nvSpPr>
          <p:cNvPr id="8" name="Rectangle 3">
            <a:extLst>
              <a:ext uri="{FF2B5EF4-FFF2-40B4-BE49-F238E27FC236}">
                <a16:creationId xmlns:a16="http://schemas.microsoft.com/office/drawing/2014/main" id="{DDA2B42A-1CF8-4B7A-5739-4685D5B337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3EAE509C-0732-6F24-D7A7-AE0F6E970773}"/>
              </a:ext>
            </a:extLst>
          </p:cNvPr>
          <p:cNvSpPr txBox="1"/>
          <p:nvPr/>
        </p:nvSpPr>
        <p:spPr>
          <a:xfrm>
            <a:off x="4172783" y="1962965"/>
            <a:ext cx="4861932" cy="2246769"/>
          </a:xfrm>
          <a:prstGeom prst="rect">
            <a:avLst/>
          </a:prstGeom>
          <a:noFill/>
        </p:spPr>
        <p:txBody>
          <a:bodyPr wrap="square" rtlCol="0">
            <a:spAutoFit/>
          </a:bodyPr>
          <a:lstStyle/>
          <a:p>
            <a:pPr algn="ctr"/>
            <a:r>
              <a:rPr lang="en-US" dirty="0">
                <a:latin typeface="Gibson Thin" pitchFamily="50" charset="0"/>
                <a:ea typeface="Gibson Thin" pitchFamily="50" charset="0"/>
              </a:rPr>
              <a:t>Share feedback email </a:t>
            </a:r>
            <a:r>
              <a:rPr lang="en-US" dirty="0">
                <a:latin typeface="Gibson Thin" pitchFamily="50" charset="0"/>
                <a:ea typeface="Gibson Thin" pitchFamily="50" charset="0"/>
                <a:hlinkClick r:id="rId3"/>
              </a:rPr>
              <a:t>Taryn.DeSioGarber@IMConsortium.org</a:t>
            </a:r>
            <a:r>
              <a:rPr lang="en-US" dirty="0">
                <a:latin typeface="Gibson Thin" pitchFamily="50" charset="0"/>
                <a:ea typeface="Gibson Thin" pitchFamily="50" charset="0"/>
              </a:rPr>
              <a:t> </a:t>
            </a:r>
          </a:p>
          <a:p>
            <a:pPr algn="ctr"/>
            <a:endParaRPr lang="en-US" dirty="0">
              <a:latin typeface="Gibson Thin" pitchFamily="50" charset="0"/>
              <a:ea typeface="Gibson Thin" pitchFamily="50" charset="0"/>
            </a:endParaRPr>
          </a:p>
          <a:p>
            <a:pPr algn="ctr"/>
            <a:r>
              <a:rPr lang="en-US" dirty="0">
                <a:latin typeface="Gibson Thin" pitchFamily="50" charset="0"/>
                <a:ea typeface="Gibson Thin" pitchFamily="50" charset="0"/>
              </a:rPr>
              <a:t>Launching Measurement Framework Site </a:t>
            </a:r>
          </a:p>
          <a:p>
            <a:pPr algn="ctr"/>
            <a:r>
              <a:rPr lang="en-US" dirty="0">
                <a:latin typeface="Gibson Thin" pitchFamily="50" charset="0"/>
                <a:ea typeface="Gibson Thin" pitchFamily="50" charset="0"/>
              </a:rPr>
              <a:t>Summer 2025 </a:t>
            </a:r>
          </a:p>
          <a:p>
            <a:pPr marL="285750" indent="-285750">
              <a:buFont typeface="Arial" panose="020B0604020202020204" pitchFamily="34" charset="0"/>
              <a:buChar char="•"/>
            </a:pPr>
            <a:endParaRPr lang="en-US" dirty="0">
              <a:latin typeface="Gibson Thin" pitchFamily="50" charset="0"/>
              <a:ea typeface="Gibson Thin" pitchFamily="50" charset="0"/>
            </a:endParaRPr>
          </a:p>
          <a:p>
            <a:r>
              <a:rPr lang="en-US" dirty="0">
                <a:latin typeface="Gibson Thin" pitchFamily="50" charset="0"/>
                <a:ea typeface="Gibson Thin" pitchFamily="50" charset="0"/>
              </a:rPr>
              <a:t>                </a:t>
            </a:r>
            <a:r>
              <a:rPr lang="en-US" sz="3200" b="1" dirty="0">
                <a:solidFill>
                  <a:schemeClr val="accent1"/>
                </a:solidFill>
                <a:latin typeface="Gibson Thin" pitchFamily="50" charset="0"/>
                <a:ea typeface="Gibson Thin" pitchFamily="50" charset="0"/>
              </a:rPr>
              <a:t>THANK YOU!!!!!</a:t>
            </a:r>
            <a:endParaRPr lang="en-US" b="1" dirty="0">
              <a:solidFill>
                <a:schemeClr val="accent1"/>
              </a:solidFill>
              <a:latin typeface="Gibson Thin" pitchFamily="50" charset="0"/>
              <a:ea typeface="Gibson Thin" pitchFamily="50" charset="0"/>
            </a:endParaRPr>
          </a:p>
        </p:txBody>
      </p:sp>
      <p:sp>
        <p:nvSpPr>
          <p:cNvPr id="12" name="TextBox 11">
            <a:extLst>
              <a:ext uri="{FF2B5EF4-FFF2-40B4-BE49-F238E27FC236}">
                <a16:creationId xmlns:a16="http://schemas.microsoft.com/office/drawing/2014/main" id="{4DD909C1-F5C4-A14A-87BC-8DB161A5282A}"/>
              </a:ext>
            </a:extLst>
          </p:cNvPr>
          <p:cNvSpPr txBox="1"/>
          <p:nvPr/>
        </p:nvSpPr>
        <p:spPr>
          <a:xfrm>
            <a:off x="-432671" y="1809090"/>
            <a:ext cx="4861932" cy="646331"/>
          </a:xfrm>
          <a:prstGeom prst="rect">
            <a:avLst/>
          </a:prstGeom>
          <a:noFill/>
        </p:spPr>
        <p:txBody>
          <a:bodyPr wrap="square" rtlCol="0">
            <a:spAutoFit/>
          </a:bodyPr>
          <a:lstStyle/>
          <a:p>
            <a:pPr algn="ctr"/>
            <a:r>
              <a:rPr lang="en-US" b="1" dirty="0">
                <a:solidFill>
                  <a:schemeClr val="bg1"/>
                </a:solidFill>
                <a:latin typeface="Gibson Thin" pitchFamily="50" charset="0"/>
                <a:ea typeface="Gibson Thin" pitchFamily="50" charset="0"/>
              </a:rPr>
              <a:t>Measurement Framework</a:t>
            </a:r>
          </a:p>
          <a:p>
            <a:pPr algn="ctr"/>
            <a:r>
              <a:rPr lang="en-US" b="1" dirty="0">
                <a:solidFill>
                  <a:schemeClr val="bg1"/>
                </a:solidFill>
                <a:latin typeface="Gibson Thin" pitchFamily="50" charset="0"/>
                <a:ea typeface="Gibson Thin" pitchFamily="50" charset="0"/>
              </a:rPr>
              <a:t>Website:</a:t>
            </a:r>
          </a:p>
        </p:txBody>
      </p:sp>
      <p:sp>
        <p:nvSpPr>
          <p:cNvPr id="13" name="Rectangle 12">
            <a:extLst>
              <a:ext uri="{FF2B5EF4-FFF2-40B4-BE49-F238E27FC236}">
                <a16:creationId xmlns:a16="http://schemas.microsoft.com/office/drawing/2014/main" id="{B1A7F718-CB2D-D5F2-D18F-902B59C25ABA}"/>
              </a:ext>
            </a:extLst>
          </p:cNvPr>
          <p:cNvSpPr/>
          <p:nvPr/>
        </p:nvSpPr>
        <p:spPr>
          <a:xfrm>
            <a:off x="304800" y="1672683"/>
            <a:ext cx="3285893" cy="2966224"/>
          </a:xfrm>
          <a:prstGeom prst="rect">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2">
            <a:extLst>
              <a:ext uri="{FF2B5EF4-FFF2-40B4-BE49-F238E27FC236}">
                <a16:creationId xmlns:a16="http://schemas.microsoft.com/office/drawing/2014/main" id="{1C96E2AE-ACAC-E250-0823-E583F7BE7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693" y="1407974"/>
            <a:ext cx="2424112" cy="47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165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7C9CD9-BC7C-2205-5F0A-F5AB34F11987}"/>
              </a:ext>
            </a:extLst>
          </p:cNvPr>
          <p:cNvSpPr>
            <a:spLocks noGrp="1"/>
          </p:cNvSpPr>
          <p:nvPr>
            <p:ph idx="1"/>
          </p:nvPr>
        </p:nvSpPr>
        <p:spPr>
          <a:xfrm>
            <a:off x="73743" y="677926"/>
            <a:ext cx="9070257" cy="3912510"/>
          </a:xfrm>
        </p:spPr>
        <p:txBody>
          <a:bodyPr>
            <a:noAutofit/>
          </a:bodyPr>
          <a:lstStyle/>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Bikker A, Fitzpatrick B, Murphy D, Mercer SW. Measuring empathic, person-</a:t>
            </a:r>
            <a:r>
              <a:rPr lang="en-US" sz="600" dirty="0" err="1">
                <a:latin typeface="Gibson VF" pitchFamily="2" charset="0"/>
                <a:ea typeface="Gibson VF" pitchFamily="2" charset="0"/>
              </a:rPr>
              <a:t>centred</a:t>
            </a:r>
            <a:r>
              <a:rPr lang="en-US" sz="600" dirty="0">
                <a:latin typeface="Gibson VF" pitchFamily="2" charset="0"/>
                <a:ea typeface="Gibson VF" pitchFamily="2" charset="0"/>
              </a:rPr>
              <a:t> communication in primary care nurses: validity and reliability of the consultation and relational empathy (CARE) measure. BMC Fam </a:t>
            </a:r>
            <a:r>
              <a:rPr lang="en-US" sz="600" dirty="0" err="1">
                <a:latin typeface="Gibson VF" pitchFamily="2" charset="0"/>
                <a:ea typeface="Gibson VF" pitchFamily="2" charset="0"/>
              </a:rPr>
              <a:t>Pract</a:t>
            </a:r>
            <a:r>
              <a:rPr lang="en-US" sz="600" dirty="0">
                <a:latin typeface="Gibson VF" pitchFamily="2" charset="0"/>
                <a:ea typeface="Gibson VF" pitchFamily="2" charset="0"/>
              </a:rPr>
              <a:t>. 2015;2015(16):149. doi:10.1186/s12875-0150374-y 26.</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Bokhour, Barbara G. PhD*,†; Vogt, Dawne PhD‡,§; Kligler, Benjamin MD, MPH∥,¶. Measuring What Matters Most: Considering the Well-Being of the Whole Person in Health Care. Medical Care 62(12):p S1-S3, December 2024. | DOI: 10.1097/MLR.0000000000002088 </a:t>
            </a:r>
          </a:p>
          <a:p>
            <a:pPr marL="457200" indent="-457200">
              <a:lnSpc>
                <a:spcPct val="150000"/>
              </a:lnSpc>
              <a:spcBef>
                <a:spcPts val="0"/>
              </a:spcBef>
              <a:spcAft>
                <a:spcPts val="0"/>
              </a:spcAft>
              <a:buFont typeface="Arial" panose="020B0604020202020204" pitchFamily="34" charset="0"/>
              <a:buChar char="•"/>
            </a:pPr>
            <a:r>
              <a:rPr lang="en-US" sz="600" b="0" i="0" dirty="0">
                <a:solidFill>
                  <a:schemeClr val="bg1"/>
                </a:solidFill>
                <a:effectLst/>
                <a:latin typeface="Gibson VF" pitchFamily="2" charset="0"/>
                <a:ea typeface="Gibson VF" pitchFamily="2" charset="0"/>
              </a:rPr>
              <a:t>Bokhour, B. G., Hyde, J., Kligler, B., Gelman, H., Gaj, L., Barker, A. M., Douglas, J., </a:t>
            </a:r>
            <a:r>
              <a:rPr lang="en-US" sz="600" b="0" i="0" dirty="0" err="1">
                <a:solidFill>
                  <a:schemeClr val="bg1"/>
                </a:solidFill>
                <a:effectLst/>
                <a:latin typeface="Gibson VF" pitchFamily="2" charset="0"/>
                <a:ea typeface="Gibson VF" pitchFamily="2" charset="0"/>
              </a:rPr>
              <a:t>DeFaccio</a:t>
            </a:r>
            <a:r>
              <a:rPr lang="en-US" sz="600" b="0" i="0" dirty="0">
                <a:solidFill>
                  <a:schemeClr val="bg1"/>
                </a:solidFill>
                <a:effectLst/>
                <a:latin typeface="Gibson VF" pitchFamily="2" charset="0"/>
                <a:ea typeface="Gibson VF" pitchFamily="2" charset="0"/>
              </a:rPr>
              <a:t>, R., Taylor, S. L., &amp; </a:t>
            </a:r>
            <a:r>
              <a:rPr lang="en-US" sz="600" b="0" i="0" dirty="0" err="1">
                <a:solidFill>
                  <a:schemeClr val="bg1"/>
                </a:solidFill>
                <a:effectLst/>
                <a:latin typeface="Gibson VF" pitchFamily="2" charset="0"/>
                <a:ea typeface="Gibson VF" pitchFamily="2" charset="0"/>
              </a:rPr>
              <a:t>Zeliadt</a:t>
            </a:r>
            <a:r>
              <a:rPr lang="en-US" sz="600" b="0" i="0" dirty="0">
                <a:solidFill>
                  <a:schemeClr val="bg1"/>
                </a:solidFill>
                <a:effectLst/>
                <a:latin typeface="Gibson VF" pitchFamily="2" charset="0"/>
                <a:ea typeface="Gibson VF" pitchFamily="2" charset="0"/>
              </a:rPr>
              <a:t>, S. B. (2022). From patient outcomes to system change: Evaluating the impact of VHA's implementation of the Whole Health System of Care. </a:t>
            </a:r>
            <a:r>
              <a:rPr lang="en-US" sz="600" b="0" i="1" dirty="0">
                <a:solidFill>
                  <a:schemeClr val="bg1"/>
                </a:solidFill>
                <a:effectLst/>
                <a:latin typeface="Gibson VF" pitchFamily="2" charset="0"/>
                <a:ea typeface="Gibson VF" pitchFamily="2" charset="0"/>
              </a:rPr>
              <a:t>Health services research</a:t>
            </a:r>
            <a:r>
              <a:rPr lang="en-US" sz="600" b="0" i="0" dirty="0">
                <a:solidFill>
                  <a:schemeClr val="bg1"/>
                </a:solidFill>
                <a:effectLst/>
                <a:latin typeface="Gibson VF" pitchFamily="2" charset="0"/>
                <a:ea typeface="Gibson VF" pitchFamily="2" charset="0"/>
              </a:rPr>
              <a:t>, </a:t>
            </a:r>
            <a:r>
              <a:rPr lang="en-US" sz="600" b="0" i="1" dirty="0">
                <a:solidFill>
                  <a:schemeClr val="bg1"/>
                </a:solidFill>
                <a:effectLst/>
                <a:latin typeface="Gibson VF" pitchFamily="2" charset="0"/>
                <a:ea typeface="Gibson VF" pitchFamily="2" charset="0"/>
              </a:rPr>
              <a:t>57 Suppl 1</a:t>
            </a:r>
            <a:r>
              <a:rPr lang="en-US" sz="600" b="0" i="0" dirty="0">
                <a:solidFill>
                  <a:schemeClr val="bg1"/>
                </a:solidFill>
                <a:effectLst/>
                <a:latin typeface="Gibson VF" pitchFamily="2" charset="0"/>
                <a:ea typeface="Gibson VF" pitchFamily="2" charset="0"/>
              </a:rPr>
              <a:t>(Suppl 1), 53–65. https://doi.org/10.1111/1475-6773.13938</a:t>
            </a:r>
            <a:endParaRPr lang="en-US" sz="600" dirty="0">
              <a:solidFill>
                <a:schemeClr val="bg1"/>
              </a:solidFill>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Cohen S, </a:t>
            </a:r>
            <a:r>
              <a:rPr lang="en-US" sz="600" dirty="0" err="1">
                <a:latin typeface="Gibson VF" pitchFamily="2" charset="0"/>
                <a:ea typeface="Gibson VF" pitchFamily="2" charset="0"/>
              </a:rPr>
              <a:t>Kamarck</a:t>
            </a:r>
            <a:r>
              <a:rPr lang="en-US" sz="600" dirty="0">
                <a:latin typeface="Gibson VF" pitchFamily="2" charset="0"/>
                <a:ea typeface="Gibson VF" pitchFamily="2" charset="0"/>
              </a:rPr>
              <a:t> T, Mermelstein R. A global measure of perceived stress. J Health Soc </a:t>
            </a:r>
            <a:r>
              <a:rPr lang="en-US" sz="600" dirty="0" err="1">
                <a:latin typeface="Gibson VF" pitchFamily="2" charset="0"/>
                <a:ea typeface="Gibson VF" pitchFamily="2" charset="0"/>
              </a:rPr>
              <a:t>Behav</a:t>
            </a:r>
            <a:r>
              <a:rPr lang="en-US" sz="600" dirty="0">
                <a:latin typeface="Gibson VF" pitchFamily="2" charset="0"/>
                <a:ea typeface="Gibson VF" pitchFamily="2" charset="0"/>
              </a:rPr>
              <a:t>. 1983;24(4):385-396.</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Duke CC, Lynch WD, Smith B, Winstanley J. Validity of a new patient engagement measure: the Altarum consumer engagement (ACE) measure. Research support, non-U.S. Gov't. The Patient. 2015;8(6): 559-568. doi:10.1007/s40271-015-0131-2 29.</a:t>
            </a:r>
            <a:endParaRPr lang="en-US" sz="600" b="0" i="0" dirty="0">
              <a:solidFill>
                <a:schemeClr val="bg1"/>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b="0" i="0" dirty="0">
                <a:solidFill>
                  <a:schemeClr val="bg1"/>
                </a:solidFill>
                <a:effectLst/>
                <a:latin typeface="Gibson VF" pitchFamily="2" charset="0"/>
                <a:ea typeface="Gibson VF" pitchFamily="2" charset="0"/>
              </a:rPr>
              <a:t>Elwyn G, Barr PJ, Grande SW, Thompson R, Walsh T, Ozanne EM. Developing </a:t>
            </a:r>
            <a:r>
              <a:rPr lang="en-US" sz="600" b="0" i="0" dirty="0" err="1">
                <a:solidFill>
                  <a:schemeClr val="bg1"/>
                </a:solidFill>
                <a:effectLst/>
                <a:latin typeface="Gibson VF" pitchFamily="2" charset="0"/>
                <a:ea typeface="Gibson VF" pitchFamily="2" charset="0"/>
              </a:rPr>
              <a:t>CollaboRATE</a:t>
            </a:r>
            <a:r>
              <a:rPr lang="en-US" sz="600" b="0" i="0" dirty="0">
                <a:solidFill>
                  <a:schemeClr val="bg1"/>
                </a:solidFill>
                <a:effectLst/>
                <a:latin typeface="Gibson VF" pitchFamily="2" charset="0"/>
                <a:ea typeface="Gibson VF" pitchFamily="2" charset="0"/>
              </a:rPr>
              <a:t>: a fast and frugal patient-reported measure of shared decision making in clinical encounters. Research. Patient Educ Couns. 2013;93(1):102-107. doi:10.1016/</a:t>
            </a:r>
            <a:r>
              <a:rPr lang="en-US" sz="600" b="0" i="0" dirty="0" err="1">
                <a:solidFill>
                  <a:schemeClr val="bg1"/>
                </a:solidFill>
                <a:effectLst/>
                <a:latin typeface="Gibson VF" pitchFamily="2" charset="0"/>
                <a:ea typeface="Gibson VF" pitchFamily="2" charset="0"/>
              </a:rPr>
              <a:t>j.pec</a:t>
            </a:r>
            <a:r>
              <a:rPr lang="en-US" sz="600" b="0" i="0" dirty="0">
                <a:solidFill>
                  <a:schemeClr val="bg1"/>
                </a:solidFill>
                <a:effectLst/>
                <a:latin typeface="Gibson VF" pitchFamily="2" charset="0"/>
                <a:ea typeface="Gibson VF" pitchFamily="2" charset="0"/>
              </a:rPr>
              <a:t>. 2013.05.009 28</a:t>
            </a:r>
          </a:p>
          <a:p>
            <a:pPr marL="682625" lvl="1" indent="-457200">
              <a:lnSpc>
                <a:spcPct val="150000"/>
              </a:lnSpc>
              <a:spcAft>
                <a:spcPts val="0"/>
              </a:spcAft>
            </a:pPr>
            <a:r>
              <a:rPr lang="en-US" sz="600" dirty="0" err="1">
                <a:solidFill>
                  <a:schemeClr val="bg1"/>
                </a:solidFill>
                <a:effectLst/>
                <a:latin typeface="Gibson VF" pitchFamily="2" charset="0"/>
                <a:ea typeface="Gibson VF" pitchFamily="2" charset="0"/>
                <a:cs typeface="Times New Roman" panose="02020603050405020304" pitchFamily="18" charset="0"/>
              </a:rPr>
              <a:t>collaboRATE</a:t>
            </a:r>
            <a:r>
              <a:rPr lang="en-US" sz="600" dirty="0">
                <a:solidFill>
                  <a:schemeClr val="bg1"/>
                </a:solidFill>
                <a:effectLst/>
                <a:latin typeface="Gibson VF" pitchFamily="2" charset="0"/>
                <a:ea typeface="Gibson VF" pitchFamily="2" charset="0"/>
                <a:cs typeface="Times New Roman" panose="02020603050405020304" pitchFamily="18" charset="0"/>
              </a:rPr>
              <a:t> </a:t>
            </a:r>
            <a:r>
              <a:rPr lang="en-US" sz="600" dirty="0">
                <a:effectLst/>
                <a:latin typeface="Gibson VF" pitchFamily="2" charset="0"/>
                <a:ea typeface="Gibson VF" pitchFamily="2" charset="0"/>
                <a:cs typeface="Times New Roman" panose="02020603050405020304" pitchFamily="18" charset="0"/>
              </a:rPr>
              <a:t>Measure: https://www.glynelwyn.com/collaborate-measure.html</a:t>
            </a:r>
            <a:endParaRPr lang="en-US" sz="600" b="0" i="0" dirty="0">
              <a:solidFill>
                <a:srgbClr val="1B1B1B"/>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dirty="0">
                <a:effectLst/>
                <a:latin typeface="Gibson VF" pitchFamily="2" charset="0"/>
                <a:ea typeface="Gibson VF" pitchFamily="2" charset="0"/>
              </a:rPr>
              <a:t>Etingen, B., Cohen-</a:t>
            </a:r>
            <a:r>
              <a:rPr lang="en-US" sz="600" dirty="0" err="1">
                <a:effectLst/>
                <a:latin typeface="Gibson VF" pitchFamily="2" charset="0"/>
                <a:ea typeface="Gibson VF" pitchFamily="2" charset="0"/>
              </a:rPr>
              <a:t>Bearak</a:t>
            </a:r>
            <a:r>
              <a:rPr lang="en-US" sz="600" dirty="0">
                <a:effectLst/>
                <a:latin typeface="Gibson VF" pitchFamily="2" charset="0"/>
                <a:ea typeface="Gibson VF" pitchFamily="2" charset="0"/>
              </a:rPr>
              <a:t>, A., </a:t>
            </a:r>
            <a:r>
              <a:rPr lang="en-US" sz="600" dirty="0" err="1">
                <a:effectLst/>
                <a:latin typeface="Gibson VF" pitchFamily="2" charset="0"/>
                <a:ea typeface="Gibson VF" pitchFamily="2" charset="0"/>
              </a:rPr>
              <a:t>Adjognon</a:t>
            </a:r>
            <a:r>
              <a:rPr lang="en-US" sz="600" dirty="0">
                <a:effectLst/>
                <a:latin typeface="Gibson VF" pitchFamily="2" charset="0"/>
                <a:ea typeface="Gibson VF" pitchFamily="2" charset="0"/>
              </a:rPr>
              <a:t>, O. L., Vogt, D., Hogan, T. P., Gaj, L., Orner, M. B., Barker, A. M., &amp; Bokhour, B. G. (2024). Measuring patient well-being during whole-person clinical care. </a:t>
            </a:r>
            <a:r>
              <a:rPr lang="en-US" sz="600" i="1" dirty="0">
                <a:effectLst/>
                <a:latin typeface="Gibson VF" pitchFamily="2" charset="0"/>
                <a:ea typeface="Gibson VF" pitchFamily="2" charset="0"/>
              </a:rPr>
              <a:t>Medical Care</a:t>
            </a:r>
            <a:r>
              <a:rPr lang="en-US" sz="600" dirty="0">
                <a:effectLst/>
                <a:latin typeface="Gibson VF" pitchFamily="2" charset="0"/>
                <a:ea typeface="Gibson VF" pitchFamily="2" charset="0"/>
              </a:rPr>
              <a:t>, </a:t>
            </a:r>
            <a:r>
              <a:rPr lang="en-US" sz="600" i="1" dirty="0">
                <a:effectLst/>
                <a:latin typeface="Gibson VF" pitchFamily="2" charset="0"/>
                <a:ea typeface="Gibson VF" pitchFamily="2" charset="0"/>
              </a:rPr>
              <a:t>62</a:t>
            </a:r>
            <a:r>
              <a:rPr lang="en-US" sz="600" dirty="0">
                <a:effectLst/>
                <a:latin typeface="Gibson VF" pitchFamily="2" charset="0"/>
                <a:ea typeface="Gibson VF" pitchFamily="2" charset="0"/>
              </a:rPr>
              <a:t>(12). https://doi.org/10.1097/mlr.0000000000002054 </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Gallup-</a:t>
            </a:r>
            <a:r>
              <a:rPr lang="en-US" sz="600" dirty="0" err="1">
                <a:latin typeface="Gibson VF" pitchFamily="2" charset="0"/>
                <a:ea typeface="Gibson VF" pitchFamily="2" charset="0"/>
              </a:rPr>
              <a:t>Healthways</a:t>
            </a:r>
            <a:r>
              <a:rPr lang="en-US" sz="600" dirty="0">
                <a:latin typeface="Gibson VF" pitchFamily="2" charset="0"/>
                <a:ea typeface="Gibson VF" pitchFamily="2" charset="0"/>
              </a:rPr>
              <a:t> Well-Being Index. Methodology Report for Indexes. Gallup Inc.; 2009.</a:t>
            </a:r>
          </a:p>
          <a:p>
            <a:pPr marL="457200" indent="-457200">
              <a:lnSpc>
                <a:spcPct val="150000"/>
              </a:lnSpc>
              <a:spcBef>
                <a:spcPts val="0"/>
              </a:spcBef>
              <a:spcAft>
                <a:spcPts val="0"/>
              </a:spcAft>
              <a:buFont typeface="Arial" panose="020B0604020202020204" pitchFamily="34" charset="0"/>
              <a:buChar char="•"/>
            </a:pPr>
            <a:r>
              <a:rPr lang="en-US" sz="600" b="0" i="0" dirty="0">
                <a:solidFill>
                  <a:srgbClr val="1B1B1B"/>
                </a:solidFill>
                <a:effectLst/>
                <a:latin typeface="Gibson VF" pitchFamily="2" charset="0"/>
                <a:ea typeface="Gibson VF" pitchFamily="2" charset="0"/>
              </a:rPr>
              <a:t>Hays RD, </a:t>
            </a:r>
            <a:r>
              <a:rPr lang="en-US" sz="600" b="0" i="0" dirty="0" err="1">
                <a:solidFill>
                  <a:srgbClr val="1B1B1B"/>
                </a:solidFill>
                <a:effectLst/>
                <a:latin typeface="Gibson VF" pitchFamily="2" charset="0"/>
                <a:ea typeface="Gibson VF" pitchFamily="2" charset="0"/>
              </a:rPr>
              <a:t>Bjorner</a:t>
            </a:r>
            <a:r>
              <a:rPr lang="en-US" sz="600" b="0" i="0" dirty="0">
                <a:solidFill>
                  <a:srgbClr val="1B1B1B"/>
                </a:solidFill>
                <a:effectLst/>
                <a:latin typeface="Gibson VF" pitchFamily="2" charset="0"/>
                <a:ea typeface="Gibson VF" pitchFamily="2" charset="0"/>
              </a:rPr>
              <a:t> JB, </a:t>
            </a:r>
            <a:r>
              <a:rPr lang="en-US" sz="600" b="0" i="0" dirty="0" err="1">
                <a:solidFill>
                  <a:srgbClr val="1B1B1B"/>
                </a:solidFill>
                <a:effectLst/>
                <a:latin typeface="Gibson VF" pitchFamily="2" charset="0"/>
                <a:ea typeface="Gibson VF" pitchFamily="2" charset="0"/>
              </a:rPr>
              <a:t>Revicki</a:t>
            </a:r>
            <a:r>
              <a:rPr lang="en-US" sz="600" b="0" i="0" dirty="0">
                <a:solidFill>
                  <a:srgbClr val="1B1B1B"/>
                </a:solidFill>
                <a:effectLst/>
                <a:latin typeface="Gibson VF" pitchFamily="2" charset="0"/>
                <a:ea typeface="Gibson VF" pitchFamily="2" charset="0"/>
              </a:rPr>
              <a:t> DA, Spritzer KL, Cella D. Development of physical and mental health summary scores from the patient reported outcomes measurement information system (PROMIS) global items. Qual Life Res. 2009;18(7):873-880. doi:10.1007/ s11136-009-9496-9</a:t>
            </a:r>
          </a:p>
          <a:p>
            <a:pPr marL="457200" indent="-457200">
              <a:lnSpc>
                <a:spcPct val="150000"/>
              </a:lnSpc>
              <a:spcBef>
                <a:spcPts val="0"/>
              </a:spcBef>
              <a:spcAft>
                <a:spcPts val="0"/>
              </a:spcAft>
              <a:buFont typeface="Arial" panose="020B0604020202020204" pitchFamily="34" charset="0"/>
              <a:buChar char="•"/>
            </a:pPr>
            <a:r>
              <a:rPr lang="en-US" sz="600" b="0" i="0" dirty="0">
                <a:solidFill>
                  <a:srgbClr val="1B1B1B"/>
                </a:solidFill>
                <a:effectLst/>
                <a:latin typeface="Gibson VF" pitchFamily="2" charset="0"/>
                <a:ea typeface="Gibson VF" pitchFamily="2" charset="0"/>
              </a:rPr>
              <a:t>Herman, P. M., Rodriguez, A., Edelen, M. O., </a:t>
            </a:r>
            <a:r>
              <a:rPr lang="en-US" sz="600" b="0" i="0" dirty="0" err="1">
                <a:solidFill>
                  <a:srgbClr val="1B1B1B"/>
                </a:solidFill>
                <a:effectLst/>
                <a:latin typeface="Gibson VF" pitchFamily="2" charset="0"/>
                <a:ea typeface="Gibson VF" pitchFamily="2" charset="0"/>
              </a:rPr>
              <a:t>DiGuiseppi</a:t>
            </a:r>
            <a:r>
              <a:rPr lang="en-US" sz="600" b="0" i="0" dirty="0">
                <a:solidFill>
                  <a:srgbClr val="1B1B1B"/>
                </a:solidFill>
                <a:effectLst/>
                <a:latin typeface="Gibson VF" pitchFamily="2" charset="0"/>
                <a:ea typeface="Gibson VF" pitchFamily="2" charset="0"/>
              </a:rPr>
              <a:t>, G., Zeng, C., Coulter, I. D., &amp; Hays, R. D. (2024). A Perspective on the Measurement of Whole Person Health. </a:t>
            </a:r>
            <a:r>
              <a:rPr lang="en-US" sz="600" b="0" i="1" dirty="0">
                <a:solidFill>
                  <a:srgbClr val="1B1B1B"/>
                </a:solidFill>
                <a:effectLst/>
                <a:latin typeface="Gibson VF" pitchFamily="2" charset="0"/>
                <a:ea typeface="Gibson VF" pitchFamily="2" charset="0"/>
              </a:rPr>
              <a:t>Medical care</a:t>
            </a:r>
            <a:r>
              <a:rPr lang="en-US" sz="600" b="0" i="0" dirty="0">
                <a:solidFill>
                  <a:srgbClr val="1B1B1B"/>
                </a:solidFill>
                <a:effectLst/>
                <a:latin typeface="Gibson VF" pitchFamily="2" charset="0"/>
                <a:ea typeface="Gibson VF" pitchFamily="2" charset="0"/>
              </a:rPr>
              <a:t>, </a:t>
            </a:r>
            <a:r>
              <a:rPr lang="en-US" sz="600" b="0" i="1" dirty="0">
                <a:solidFill>
                  <a:srgbClr val="1B1B1B"/>
                </a:solidFill>
                <a:effectLst/>
                <a:latin typeface="Gibson VF" pitchFamily="2" charset="0"/>
                <a:ea typeface="Gibson VF" pitchFamily="2" charset="0"/>
              </a:rPr>
              <a:t>62</a:t>
            </a:r>
            <a:r>
              <a:rPr lang="en-US" sz="600" b="0" i="0" dirty="0">
                <a:solidFill>
                  <a:srgbClr val="1B1B1B"/>
                </a:solidFill>
                <a:effectLst/>
                <a:latin typeface="Gibson VF" pitchFamily="2" charset="0"/>
                <a:ea typeface="Gibson VF" pitchFamily="2" charset="0"/>
              </a:rPr>
              <a:t>(12 Suppl 1), S24–S26. https://doi.org/10.1097/MLR.0000000000002047</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Kellogg Foundation. (2001). Logic model development guide: Logic models to bring together planning, evaluation &amp; action. Battle Creek, MI: W.K. Kellogg Foundation. </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Krebs EE, Lorenz KA, Bair MJ, et al. Development and initial validation of the PEG, a three-item scale assessing pain intensity and interference. J Gen Intern Med. 2009;24(6):733-738. doi:10.1007/s11606009-0981-1</a:t>
            </a: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Mercer SW, Maxwell M, Heaney D, Watt GCM. The consultation and relational empathy (CARE) measure: development and preliminary validation and reliability of an empathy-based consultation process measure. Research. Fam </a:t>
            </a:r>
            <a:r>
              <a:rPr lang="en-US" sz="600" dirty="0" err="1">
                <a:latin typeface="Gibson VF" pitchFamily="2" charset="0"/>
                <a:ea typeface="Gibson VF" pitchFamily="2" charset="0"/>
              </a:rPr>
              <a:t>Pract</a:t>
            </a:r>
            <a:r>
              <a:rPr lang="en-US" sz="600" dirty="0">
                <a:latin typeface="Gibson VF" pitchFamily="2" charset="0"/>
                <a:ea typeface="Gibson VF" pitchFamily="2" charset="0"/>
              </a:rPr>
              <a:t>. 2004;21(6):699-705. doi:10.1093/ </a:t>
            </a:r>
            <a:r>
              <a:rPr lang="en-US" sz="600" dirty="0" err="1">
                <a:latin typeface="Gibson VF" pitchFamily="2" charset="0"/>
                <a:ea typeface="Gibson VF" pitchFamily="2" charset="0"/>
              </a:rPr>
              <a:t>fampra</a:t>
            </a:r>
            <a:r>
              <a:rPr lang="en-US" sz="600" dirty="0">
                <a:latin typeface="Gibson VF" pitchFamily="2" charset="0"/>
                <a:ea typeface="Gibson VF" pitchFamily="2" charset="0"/>
              </a:rPr>
              <a:t>/cmh621 27.</a:t>
            </a:r>
            <a:endParaRPr lang="en-US" sz="600" b="0" i="0" dirty="0">
              <a:solidFill>
                <a:srgbClr val="1B1B1B"/>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b="0" i="0" dirty="0">
                <a:solidFill>
                  <a:srgbClr val="232323"/>
                </a:solidFill>
                <a:effectLst/>
                <a:latin typeface="Gibson VF" pitchFamily="2" charset="0"/>
                <a:ea typeface="Gibson VF" pitchFamily="2" charset="0"/>
              </a:rPr>
              <a:t>National Academies of Sciences. Engineering, and Medicine Achieving Whole Health: A New Approach for Veterans and the National. The National Academies Press; 2023.</a:t>
            </a:r>
          </a:p>
          <a:p>
            <a:pPr marL="457200" indent="-457200">
              <a:lnSpc>
                <a:spcPct val="150000"/>
              </a:lnSpc>
              <a:spcBef>
                <a:spcPts val="0"/>
              </a:spcBef>
              <a:spcAft>
                <a:spcPts val="0"/>
              </a:spcAft>
              <a:buFont typeface="Arial" panose="020B0604020202020204" pitchFamily="34" charset="0"/>
              <a:buChar char="•"/>
            </a:pPr>
            <a:r>
              <a:rPr lang="en-US" sz="600" b="0" i="0" dirty="0">
                <a:solidFill>
                  <a:srgbClr val="232323"/>
                </a:solidFill>
                <a:effectLst/>
                <a:latin typeface="Gibson VF" pitchFamily="2" charset="0"/>
                <a:ea typeface="Gibson VF" pitchFamily="2" charset="0"/>
              </a:rPr>
              <a:t>National Center for Complementary and Integrative Health. NCCIH Strategic Plan FY 2021–2025: mapping a pathway to research on whole person health. 2021. Accessed August 9, 2024. </a:t>
            </a:r>
            <a:r>
              <a:rPr lang="en-US" sz="600" b="0" i="0" u="none" strike="noStrike" dirty="0">
                <a:solidFill>
                  <a:srgbClr val="005B92"/>
                </a:solidFill>
                <a:effectLst/>
                <a:latin typeface="Gibson VF" pitchFamily="2" charset="0"/>
                <a:ea typeface="Gibson VF" pitchFamily="2" charset="0"/>
                <a:hlinkClick r:id="rId2"/>
              </a:rPr>
              <a:t>https://nccih.nih.gov/about/nccih-strategic-plan-2021-2025</a:t>
            </a:r>
            <a:endParaRPr lang="en-US" sz="600" b="0" i="0" u="none" strike="noStrike" dirty="0">
              <a:solidFill>
                <a:srgbClr val="005B92"/>
              </a:solidFill>
              <a:effectLst/>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b="0" i="0" dirty="0">
                <a:solidFill>
                  <a:srgbClr val="212121"/>
                </a:solidFill>
                <a:effectLst/>
                <a:latin typeface="Gibson VF" pitchFamily="2" charset="0"/>
                <a:ea typeface="Gibson VF" pitchFamily="2" charset="0"/>
              </a:rPr>
              <a:t>Plavin, J., Landau, J., Rose, G. L., Ziller, E., Nowak, S., Finley, H., Audy, L., &amp; Porter, J. (2024). Overview and Feasibility of a Novel Transdisciplinary Integrative Approach to High Impact Chronic Pain in Vermont. </a:t>
            </a:r>
            <a:r>
              <a:rPr lang="en-US" sz="600" b="0" i="1" dirty="0">
                <a:solidFill>
                  <a:srgbClr val="212121"/>
                </a:solidFill>
                <a:effectLst/>
                <a:latin typeface="Gibson VF" pitchFamily="2" charset="0"/>
                <a:ea typeface="Gibson VF" pitchFamily="2" charset="0"/>
              </a:rPr>
              <a:t>Global advances in integrative medicine and health</a:t>
            </a:r>
            <a:r>
              <a:rPr lang="en-US" sz="600" b="0" i="0" dirty="0">
                <a:solidFill>
                  <a:srgbClr val="212121"/>
                </a:solidFill>
                <a:effectLst/>
                <a:latin typeface="Gibson VF" pitchFamily="2" charset="0"/>
                <a:ea typeface="Gibson VF" pitchFamily="2" charset="0"/>
              </a:rPr>
              <a:t>, </a:t>
            </a:r>
            <a:r>
              <a:rPr lang="en-US" sz="600" b="0" i="1" dirty="0">
                <a:solidFill>
                  <a:srgbClr val="212121"/>
                </a:solidFill>
                <a:effectLst/>
                <a:latin typeface="Gibson VF" pitchFamily="2" charset="0"/>
                <a:ea typeface="Gibson VF" pitchFamily="2" charset="0"/>
              </a:rPr>
              <a:t>13</a:t>
            </a:r>
            <a:r>
              <a:rPr lang="en-US" sz="600" b="0" i="0" dirty="0">
                <a:solidFill>
                  <a:srgbClr val="212121"/>
                </a:solidFill>
                <a:effectLst/>
                <a:latin typeface="Gibson VF" pitchFamily="2" charset="0"/>
                <a:ea typeface="Gibson VF" pitchFamily="2" charset="0"/>
              </a:rPr>
              <a:t>, 27536130241271643. https://doi.org/10.1177/27536130241271643</a:t>
            </a:r>
            <a:endParaRPr lang="en-US" sz="600" dirty="0">
              <a:latin typeface="Gibson VF" pitchFamily="2" charset="0"/>
              <a:ea typeface="Gibson VF" pitchFamily="2" charset="0"/>
            </a:endParaRPr>
          </a:p>
          <a:p>
            <a:pPr marL="457200" indent="-457200">
              <a:lnSpc>
                <a:spcPct val="150000"/>
              </a:lnSpc>
              <a:spcBef>
                <a:spcPts val="0"/>
              </a:spcBef>
              <a:spcAft>
                <a:spcPts val="0"/>
              </a:spcAft>
              <a:buFont typeface="Arial" panose="020B0604020202020204" pitchFamily="34" charset="0"/>
              <a:buChar char="•"/>
            </a:pPr>
            <a:r>
              <a:rPr lang="en-US" sz="600" dirty="0">
                <a:latin typeface="Gibson VF" pitchFamily="2" charset="0"/>
                <a:ea typeface="Gibson VF" pitchFamily="2" charset="0"/>
              </a:rPr>
              <a:t>Scheier MF, </a:t>
            </a:r>
            <a:r>
              <a:rPr lang="en-US" sz="600" dirty="0" err="1">
                <a:latin typeface="Gibson VF" pitchFamily="2" charset="0"/>
                <a:ea typeface="Gibson VF" pitchFamily="2" charset="0"/>
              </a:rPr>
              <a:t>Wrosch</a:t>
            </a:r>
            <a:r>
              <a:rPr lang="en-US" sz="600" dirty="0">
                <a:latin typeface="Gibson VF" pitchFamily="2" charset="0"/>
                <a:ea typeface="Gibson VF" pitchFamily="2" charset="0"/>
              </a:rPr>
              <a:t> C, Baum A, et al. The life engagement test: assessing purpose in life. J </a:t>
            </a:r>
            <a:r>
              <a:rPr lang="en-US" sz="600" dirty="0" err="1">
                <a:latin typeface="Gibson VF" pitchFamily="2" charset="0"/>
                <a:ea typeface="Gibson VF" pitchFamily="2" charset="0"/>
              </a:rPr>
              <a:t>Behav</a:t>
            </a:r>
            <a:r>
              <a:rPr lang="en-US" sz="600" dirty="0">
                <a:latin typeface="Gibson VF" pitchFamily="2" charset="0"/>
                <a:ea typeface="Gibson VF" pitchFamily="2" charset="0"/>
              </a:rPr>
              <a:t> Med. 2006;29:291-298. </a:t>
            </a:r>
            <a:r>
              <a:rPr lang="en-US" sz="600" dirty="0" err="1">
                <a:latin typeface="Gibson VF" pitchFamily="2" charset="0"/>
                <a:ea typeface="Gibson VF" pitchFamily="2" charset="0"/>
              </a:rPr>
              <a:t>doi</a:t>
            </a:r>
            <a:r>
              <a:rPr lang="en-US" sz="600" dirty="0">
                <a:latin typeface="Gibson VF" pitchFamily="2" charset="0"/>
                <a:ea typeface="Gibson VF" pitchFamily="2" charset="0"/>
              </a:rPr>
              <a:t>: 10.1007/s10865-005-9044-1</a:t>
            </a:r>
          </a:p>
          <a:p>
            <a:pPr marL="457200" indent="-457200">
              <a:lnSpc>
                <a:spcPct val="150000"/>
              </a:lnSpc>
              <a:spcBef>
                <a:spcPts val="0"/>
              </a:spcBef>
              <a:spcAft>
                <a:spcPts val="0"/>
              </a:spcAft>
              <a:buFont typeface="Arial" panose="020B0604020202020204" pitchFamily="34" charset="0"/>
              <a:buChar char="•"/>
            </a:pPr>
            <a:r>
              <a:rPr lang="en-US" sz="600" dirty="0">
                <a:effectLst/>
                <a:latin typeface="Gibson VF" pitchFamily="2" charset="0"/>
                <a:ea typeface="Gibson VF" pitchFamily="2" charset="0"/>
              </a:rPr>
              <a:t>University of Wisconsin-Madison (n.d.) Enhancing Program Performance with Logic Models. https://logicmodel.extension.wisc.edu/</a:t>
            </a:r>
          </a:p>
          <a:p>
            <a:pPr marL="457200" indent="-457200">
              <a:lnSpc>
                <a:spcPct val="150000"/>
              </a:lnSpc>
              <a:spcBef>
                <a:spcPts val="0"/>
              </a:spcBef>
              <a:spcAft>
                <a:spcPts val="0"/>
              </a:spcAft>
              <a:buFont typeface="Arial" panose="020B0604020202020204" pitchFamily="34" charset="0"/>
              <a:buChar char="•"/>
            </a:pPr>
            <a:r>
              <a:rPr lang="en-US" sz="600" dirty="0">
                <a:effectLst/>
                <a:latin typeface="Gibson VF" pitchFamily="2" charset="0"/>
                <a:ea typeface="Gibson VF" pitchFamily="2" charset="0"/>
              </a:rPr>
              <a:t>U.S. Department of Veterans Affairs. (2025, January 31). </a:t>
            </a:r>
            <a:r>
              <a:rPr lang="en-US" sz="600" i="1" dirty="0">
                <a:effectLst/>
                <a:latin typeface="Gibson VF" pitchFamily="2" charset="0"/>
                <a:ea typeface="Gibson VF" pitchFamily="2" charset="0"/>
              </a:rPr>
              <a:t>Pain Management, Opioid Safety, and PDMP (PMOP): VA CLINICIAN AND RESEARCHER - Tools for Assessment and Recruitment</a:t>
            </a:r>
            <a:r>
              <a:rPr lang="en-US" sz="600" dirty="0">
                <a:effectLst/>
                <a:latin typeface="Gibson VF" pitchFamily="2" charset="0"/>
                <a:ea typeface="Gibson VF" pitchFamily="2" charset="0"/>
              </a:rPr>
              <a:t>. Go to VA.gov. https://www.va.gov/PAINMANAGEMENT/Research/Tools-Assessment-Recruitment.asp </a:t>
            </a:r>
          </a:p>
          <a:p>
            <a:pPr>
              <a:lnSpc>
                <a:spcPct val="150000"/>
              </a:lnSpc>
              <a:spcBef>
                <a:spcPts val="0"/>
              </a:spcBef>
              <a:spcAft>
                <a:spcPts val="0"/>
              </a:spcAft>
            </a:pPr>
            <a:endParaRPr lang="en-US" sz="600" dirty="0">
              <a:latin typeface="Gibson VF" pitchFamily="2" charset="0"/>
              <a:ea typeface="Gibson VF" pitchFamily="2" charset="0"/>
            </a:endParaRPr>
          </a:p>
        </p:txBody>
      </p:sp>
      <p:sp>
        <p:nvSpPr>
          <p:cNvPr id="6" name="Title 5">
            <a:extLst>
              <a:ext uri="{FF2B5EF4-FFF2-40B4-BE49-F238E27FC236}">
                <a16:creationId xmlns:a16="http://schemas.microsoft.com/office/drawing/2014/main" id="{137B8325-6F27-9595-A977-33CE4AFF318C}"/>
              </a:ext>
            </a:extLst>
          </p:cNvPr>
          <p:cNvSpPr>
            <a:spLocks noGrp="1"/>
          </p:cNvSpPr>
          <p:nvPr>
            <p:ph type="title"/>
          </p:nvPr>
        </p:nvSpPr>
        <p:spPr>
          <a:xfrm>
            <a:off x="192548" y="51118"/>
            <a:ext cx="8951452"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Selected References and Resources</a:t>
            </a:r>
          </a:p>
        </p:txBody>
      </p:sp>
    </p:spTree>
    <p:extLst>
      <p:ext uri="{BB962C8B-B14F-4D97-AF65-F5344CB8AC3E}">
        <p14:creationId xmlns:p14="http://schemas.microsoft.com/office/powerpoint/2010/main" val="545857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People around table">
            <a:extLst>
              <a:ext uri="{FF2B5EF4-FFF2-40B4-BE49-F238E27FC236}">
                <a16:creationId xmlns:a16="http://schemas.microsoft.com/office/drawing/2014/main" id="{ED958EF0-168D-238E-45B1-7F974C00267B}"/>
              </a:ext>
            </a:extLst>
          </p:cNvPr>
          <p:cNvPicPr>
            <a:picLocks noChangeAspect="1"/>
          </p:cNvPicPr>
          <p:nvPr/>
        </p:nvPicPr>
        <p:blipFill>
          <a:blip r:embed="rId3"/>
          <a:stretch>
            <a:fillRect/>
          </a:stretch>
        </p:blipFill>
        <p:spPr>
          <a:xfrm>
            <a:off x="-2" y="-59474"/>
            <a:ext cx="9144002" cy="5202974"/>
          </a:xfrm>
          <a:prstGeom prst="rect">
            <a:avLst/>
          </a:prstGeom>
        </p:spPr>
      </p:pic>
      <p:sp>
        <p:nvSpPr>
          <p:cNvPr id="5" name="Text Placeholder 4">
            <a:extLst>
              <a:ext uri="{FF2B5EF4-FFF2-40B4-BE49-F238E27FC236}">
                <a16:creationId xmlns:a16="http://schemas.microsoft.com/office/drawing/2014/main" id="{1CBBB785-8C6F-6C94-5E0C-07EE2D17D6AB}"/>
              </a:ext>
            </a:extLst>
          </p:cNvPr>
          <p:cNvSpPr>
            <a:spLocks noGrp="1"/>
          </p:cNvSpPr>
          <p:nvPr>
            <p:ph idx="1"/>
          </p:nvPr>
        </p:nvSpPr>
        <p:spPr>
          <a:xfrm>
            <a:off x="1063083" y="334537"/>
            <a:ext cx="7192738" cy="2531095"/>
          </a:xfrm>
        </p:spPr>
        <p:txBody>
          <a:bodyPr>
            <a:normAutofit/>
          </a:bodyPr>
          <a:lstStyle/>
          <a:p>
            <a:pPr algn="ctr"/>
            <a:r>
              <a:rPr lang="en-US" sz="4000" dirty="0"/>
              <a:t>We recognize that this is an Evolving Process </a:t>
            </a:r>
          </a:p>
        </p:txBody>
      </p:sp>
    </p:spTree>
    <p:extLst>
      <p:ext uri="{BB962C8B-B14F-4D97-AF65-F5344CB8AC3E}">
        <p14:creationId xmlns:p14="http://schemas.microsoft.com/office/powerpoint/2010/main" val="20094198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C4B048-3F68-5487-00C9-AAC4BC111FDF}"/>
              </a:ext>
            </a:extLst>
          </p:cNvPr>
          <p:cNvSpPr>
            <a:spLocks noGrp="1"/>
          </p:cNvSpPr>
          <p:nvPr>
            <p:ph type="body" sz="quarter" idx="4294967295"/>
          </p:nvPr>
        </p:nvSpPr>
        <p:spPr>
          <a:xfrm>
            <a:off x="1772652" y="1501775"/>
            <a:ext cx="6375400" cy="2306638"/>
          </a:xfrm>
          <a:noFill/>
          <a:ln w="28575">
            <a:solidFill>
              <a:schemeClr val="bg2"/>
            </a:solidFill>
          </a:ln>
        </p:spPr>
        <p:txBody>
          <a:bodyPr>
            <a:normAutofit fontScale="92500" lnSpcReduction="10000"/>
          </a:bodyPr>
          <a:lstStyle/>
          <a:p>
            <a:pPr algn="ctr"/>
            <a:r>
              <a:rPr lang="en-US" sz="3200" b="1" dirty="0">
                <a:solidFill>
                  <a:schemeClr val="bg2"/>
                </a:solidFill>
                <a:effectLst/>
                <a:latin typeface="Gibson Thin" pitchFamily="50" charset="0"/>
                <a:ea typeface="Gibson Thin" pitchFamily="50" charset="0"/>
                <a:cs typeface="Times New Roman" panose="02020603050405020304" pitchFamily="18" charset="0"/>
              </a:rPr>
              <a:t>The Whole Health approach to care prioritizes understanding and aligning with what truly matters to the patient and then integrates these personal goals into individualized care plans. </a:t>
            </a:r>
            <a:endParaRPr lang="en-US" sz="4400" b="1" dirty="0">
              <a:solidFill>
                <a:schemeClr val="bg2"/>
              </a:solidFill>
              <a:latin typeface="Gibson Thin" pitchFamily="50" charset="0"/>
              <a:ea typeface="Gibson Thin" pitchFamily="50" charset="0"/>
            </a:endParaRPr>
          </a:p>
        </p:txBody>
      </p:sp>
    </p:spTree>
    <p:extLst>
      <p:ext uri="{BB962C8B-B14F-4D97-AF65-F5344CB8AC3E}">
        <p14:creationId xmlns:p14="http://schemas.microsoft.com/office/powerpoint/2010/main" val="1231002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45C64F-F3F8-096D-0AB1-CC9D903C0128}"/>
              </a:ext>
            </a:extLst>
          </p:cNvPr>
          <p:cNvSpPr>
            <a:spLocks noGrp="1"/>
          </p:cNvSpPr>
          <p:nvPr>
            <p:ph type="title"/>
          </p:nvPr>
        </p:nvSpPr>
        <p:spPr>
          <a:xfrm>
            <a:off x="146205" y="149618"/>
            <a:ext cx="7765094" cy="837152"/>
          </a:xfrm>
        </p:spPr>
        <p:txBody>
          <a:bodyPr/>
          <a:lstStyle/>
          <a:p>
            <a:r>
              <a:rPr lang="en-US" dirty="0">
                <a:solidFill>
                  <a:srgbClr val="5874A9"/>
                </a:solidFill>
                <a:latin typeface="Gibson" pitchFamily="50" charset="0"/>
                <a:ea typeface="Gibson" pitchFamily="50" charset="0"/>
                <a:cs typeface="Arial" panose="020B0604020202020204" pitchFamily="34" charset="0"/>
              </a:rPr>
              <a:t>Sample </a:t>
            </a:r>
            <a:br>
              <a:rPr lang="en-US" dirty="0">
                <a:solidFill>
                  <a:srgbClr val="5874A9"/>
                </a:solidFill>
                <a:latin typeface="Gibson" pitchFamily="50" charset="0"/>
                <a:ea typeface="Gibson" pitchFamily="50" charset="0"/>
                <a:cs typeface="Arial" panose="020B0604020202020204" pitchFamily="34" charset="0"/>
              </a:rPr>
            </a:br>
            <a:r>
              <a:rPr lang="en-US" dirty="0">
                <a:solidFill>
                  <a:srgbClr val="5874A9"/>
                </a:solidFill>
                <a:latin typeface="Gibson" pitchFamily="50" charset="0"/>
                <a:ea typeface="Gibson" pitchFamily="50" charset="0"/>
                <a:cs typeface="Arial" panose="020B0604020202020204" pitchFamily="34" charset="0"/>
              </a:rPr>
              <a:t>Lessons from VHA</a:t>
            </a:r>
          </a:p>
        </p:txBody>
      </p:sp>
      <p:pic>
        <p:nvPicPr>
          <p:cNvPr id="5" name="Picture 4" descr="A close-up of a chart&#10;&#10;Description automatically generated">
            <a:extLst>
              <a:ext uri="{FF2B5EF4-FFF2-40B4-BE49-F238E27FC236}">
                <a16:creationId xmlns:a16="http://schemas.microsoft.com/office/drawing/2014/main" id="{9F2AB894-579A-DA81-A874-5F5DF645BD12}"/>
              </a:ext>
            </a:extLst>
          </p:cNvPr>
          <p:cNvPicPr>
            <a:picLocks noChangeAspect="1"/>
          </p:cNvPicPr>
          <p:nvPr/>
        </p:nvPicPr>
        <p:blipFill>
          <a:blip r:embed="rId2"/>
          <a:stretch>
            <a:fillRect/>
          </a:stretch>
        </p:blipFill>
        <p:spPr>
          <a:xfrm>
            <a:off x="3006112" y="1334546"/>
            <a:ext cx="2177946" cy="3446718"/>
          </a:xfrm>
          <a:prstGeom prst="rect">
            <a:avLst/>
          </a:prstGeom>
        </p:spPr>
      </p:pic>
    </p:spTree>
    <p:extLst>
      <p:ext uri="{BB962C8B-B14F-4D97-AF65-F5344CB8AC3E}">
        <p14:creationId xmlns:p14="http://schemas.microsoft.com/office/powerpoint/2010/main" val="404060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616301-FB0B-0440-61E0-9484E0E51B6A}"/>
              </a:ext>
            </a:extLst>
          </p:cNvPr>
          <p:cNvSpPr>
            <a:spLocks noGrp="1"/>
          </p:cNvSpPr>
          <p:nvPr>
            <p:ph idx="1"/>
          </p:nvPr>
        </p:nvSpPr>
        <p:spPr>
          <a:xfrm>
            <a:off x="359329" y="1537578"/>
            <a:ext cx="8425341" cy="3325857"/>
          </a:xfrm>
        </p:spPr>
        <p:txBody>
          <a:bodyPr>
            <a:normAutofit/>
          </a:bodyPr>
          <a:lstStyle/>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identify how the measurement framework expands typical pain outcome metrics toward measuring Whole Health outcomes</a:t>
            </a:r>
          </a:p>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identify key insights from the discussion and process to developing the measurement framework</a:t>
            </a:r>
            <a:r>
              <a:rPr lang="en-US" sz="1800" kern="100" dirty="0">
                <a:solidFill>
                  <a:schemeClr val="accent1"/>
                </a:solidFill>
                <a:effectLst/>
                <a:latin typeface="Gibson Light" pitchFamily="50" charset="0"/>
                <a:ea typeface="Gibson Light" pitchFamily="50" charset="0"/>
                <a:cs typeface="Times New Roman" panose="02020603050405020304" pitchFamily="18" charset="0"/>
              </a:rPr>
              <a:t> </a:t>
            </a:r>
            <a:r>
              <a:rPr lang="en-US" sz="1800" kern="100" dirty="0">
                <a:effectLst/>
                <a:latin typeface="Gibson Light" pitchFamily="50" charset="0"/>
                <a:ea typeface="Gibson Light" pitchFamily="50" charset="0"/>
                <a:cs typeface="Times New Roman" panose="02020603050405020304" pitchFamily="18" charset="0"/>
              </a:rPr>
              <a:t>that are applicable to their own organization. </a:t>
            </a:r>
          </a:p>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identify and consider different stakeholder groups</a:t>
            </a:r>
            <a:r>
              <a:rPr lang="en-US" sz="1800" b="1" kern="100" dirty="0">
                <a:solidFill>
                  <a:schemeClr val="tx2"/>
                </a:solidFill>
                <a:effectLst/>
                <a:latin typeface="Gibson Light" pitchFamily="50" charset="0"/>
                <a:ea typeface="Gibson Light" pitchFamily="50" charset="0"/>
                <a:cs typeface="Times New Roman" panose="02020603050405020304" pitchFamily="18" charset="0"/>
              </a:rPr>
              <a:t> </a:t>
            </a:r>
            <a:r>
              <a:rPr lang="en-US" sz="1800" kern="100" dirty="0">
                <a:effectLst/>
                <a:latin typeface="Gibson Light" pitchFamily="50" charset="0"/>
                <a:ea typeface="Gibson Light" pitchFamily="50" charset="0"/>
                <a:cs typeface="Times New Roman" panose="02020603050405020304" pitchFamily="18" charset="0"/>
              </a:rPr>
              <a:t>when measuring whole health comprehensive pain care </a:t>
            </a:r>
          </a:p>
          <a:p>
            <a:pPr marL="342900" marR="0" lvl="0" indent="-342900">
              <a:lnSpc>
                <a:spcPct val="107000"/>
              </a:lnSpc>
              <a:spcAft>
                <a:spcPts val="800"/>
              </a:spcAft>
              <a:buFont typeface="+mj-lt"/>
              <a:buAutoNum type="arabicPeriod"/>
            </a:pPr>
            <a:r>
              <a:rPr lang="en-US" sz="1800" kern="100" dirty="0">
                <a:effectLst/>
                <a:latin typeface="Gibson Light" pitchFamily="50" charset="0"/>
                <a:ea typeface="Gibson Light" pitchFamily="50" charset="0"/>
                <a:cs typeface="Times New Roman" panose="02020603050405020304" pitchFamily="18" charset="0"/>
              </a:rPr>
              <a:t>Participants will be able to </a:t>
            </a:r>
            <a:r>
              <a:rPr lang="en-US" sz="1800" b="1" kern="100" dirty="0">
                <a:solidFill>
                  <a:schemeClr val="accent1"/>
                </a:solidFill>
                <a:effectLst/>
                <a:latin typeface="Gibson Light" pitchFamily="50" charset="0"/>
                <a:ea typeface="Gibson Light" pitchFamily="50" charset="0"/>
                <a:cs typeface="Times New Roman" panose="02020603050405020304" pitchFamily="18" charset="0"/>
              </a:rPr>
              <a:t>evaluate the usability and feasibility</a:t>
            </a:r>
            <a:r>
              <a:rPr lang="en-US" sz="1800" kern="100" dirty="0">
                <a:solidFill>
                  <a:schemeClr val="accent1"/>
                </a:solidFill>
                <a:effectLst/>
                <a:latin typeface="Gibson Light" pitchFamily="50" charset="0"/>
                <a:ea typeface="Gibson Light" pitchFamily="50" charset="0"/>
                <a:cs typeface="Times New Roman" panose="02020603050405020304" pitchFamily="18" charset="0"/>
              </a:rPr>
              <a:t> </a:t>
            </a:r>
            <a:r>
              <a:rPr lang="en-US" sz="1800" kern="100" dirty="0">
                <a:latin typeface="Gibson Light" pitchFamily="50" charset="0"/>
                <a:ea typeface="Gibson Light" pitchFamily="50" charset="0"/>
                <a:cs typeface="Times New Roman" panose="02020603050405020304" pitchFamily="18" charset="0"/>
              </a:rPr>
              <a:t>of the plan for our </a:t>
            </a:r>
            <a:r>
              <a:rPr lang="en-US" sz="1800" kern="100" dirty="0">
                <a:effectLst/>
                <a:latin typeface="Gibson Light" pitchFamily="50" charset="0"/>
                <a:ea typeface="Gibson Light" pitchFamily="50" charset="0"/>
                <a:cs typeface="Times New Roman" panose="02020603050405020304" pitchFamily="18" charset="0"/>
              </a:rPr>
              <a:t>measurement framework and identify any gaps.</a:t>
            </a:r>
          </a:p>
        </p:txBody>
      </p:sp>
      <p:sp>
        <p:nvSpPr>
          <p:cNvPr id="3" name="Title 2">
            <a:extLst>
              <a:ext uri="{FF2B5EF4-FFF2-40B4-BE49-F238E27FC236}">
                <a16:creationId xmlns:a16="http://schemas.microsoft.com/office/drawing/2014/main" id="{C9A93DC2-976E-0533-9196-1C759EFF8223}"/>
              </a:ext>
            </a:extLst>
          </p:cNvPr>
          <p:cNvSpPr>
            <a:spLocks noGrp="1"/>
          </p:cNvSpPr>
          <p:nvPr>
            <p:ph type="title"/>
          </p:nvPr>
        </p:nvSpPr>
        <p:spPr>
          <a:xfrm>
            <a:off x="146230" y="219946"/>
            <a:ext cx="7765094" cy="470898"/>
          </a:xfrm>
        </p:spPr>
        <p:txBody>
          <a:bodyPr/>
          <a:lstStyle/>
          <a:p>
            <a:r>
              <a:rPr lang="en-US" sz="3600" dirty="0">
                <a:solidFill>
                  <a:srgbClr val="5874A9"/>
                </a:solidFill>
                <a:latin typeface="Gibson" pitchFamily="50" charset="0"/>
                <a:ea typeface="Gibson" pitchFamily="50" charset="0"/>
                <a:cs typeface="Arial" panose="020B0604020202020204" pitchFamily="34" charset="0"/>
              </a:rPr>
              <a:t>Learning Objectives</a:t>
            </a:r>
          </a:p>
        </p:txBody>
      </p:sp>
    </p:spTree>
    <p:extLst>
      <p:ext uri="{BB962C8B-B14F-4D97-AF65-F5344CB8AC3E}">
        <p14:creationId xmlns:p14="http://schemas.microsoft.com/office/powerpoint/2010/main" val="2332047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C9EAB9-0C64-2A0A-E64B-3A7ABF6B8DDE}"/>
              </a:ext>
            </a:extLst>
          </p:cNvPr>
          <p:cNvSpPr>
            <a:spLocks noGrp="1"/>
          </p:cNvSpPr>
          <p:nvPr>
            <p:ph type="body" sz="quarter" idx="11"/>
          </p:nvPr>
        </p:nvSpPr>
        <p:spPr/>
        <p:txBody>
          <a:bodyPr/>
          <a:lstStyle/>
          <a:p>
            <a:pPr algn="ctr"/>
            <a:r>
              <a:rPr lang="en-US" sz="4400" dirty="0">
                <a:effectLst/>
                <a:latin typeface="Aptos" panose="020B0004020202020204" pitchFamily="34" charset="0"/>
                <a:ea typeface="Aptos" panose="020B0004020202020204" pitchFamily="34" charset="0"/>
                <a:cs typeface="Times New Roman" panose="02020603050405020304" pitchFamily="18" charset="0"/>
              </a:rPr>
              <a:t>Current State of Measuring Whole Health</a:t>
            </a:r>
            <a:endParaRPr lang="en-US" sz="6600" dirty="0"/>
          </a:p>
        </p:txBody>
      </p:sp>
    </p:spTree>
    <p:extLst>
      <p:ext uri="{BB962C8B-B14F-4D97-AF65-F5344CB8AC3E}">
        <p14:creationId xmlns:p14="http://schemas.microsoft.com/office/powerpoint/2010/main" val="227767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20E0D-4E92-4158-BBCE-2FB0B99F0D0C}"/>
              </a:ext>
            </a:extLst>
          </p:cNvPr>
          <p:cNvSpPr/>
          <p:nvPr/>
        </p:nvSpPr>
        <p:spPr>
          <a:xfrm>
            <a:off x="245761" y="1723403"/>
            <a:ext cx="4322816" cy="1543050"/>
          </a:xfrm>
          <a:prstGeom prst="rect">
            <a:avLst/>
          </a:prstGeom>
          <a:solidFill>
            <a:srgbClr val="B6C8E8"/>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4" descr="Me + Self Care + Professional Care + Community = Whole Health Care">
            <a:extLst>
              <a:ext uri="{FF2B5EF4-FFF2-40B4-BE49-F238E27FC236}">
                <a16:creationId xmlns:a16="http://schemas.microsoft.com/office/drawing/2014/main" id="{0956CB22-A2C3-490A-BB2B-E2046FEC6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93" y="3296345"/>
            <a:ext cx="4433355" cy="855654"/>
          </a:xfrm>
          <a:prstGeom prst="rect">
            <a:avLst/>
          </a:prstGeom>
        </p:spPr>
      </p:pic>
      <p:pic>
        <p:nvPicPr>
          <p:cNvPr id="6" name="Content Placeholder 3">
            <a:extLst>
              <a:ext uri="{FF2B5EF4-FFF2-40B4-BE49-F238E27FC236}">
                <a16:creationId xmlns:a16="http://schemas.microsoft.com/office/drawing/2014/main" id="{4DDBD237-0BF3-44E6-96AB-62E55A6D8B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3" t="9342" r="4740"/>
          <a:stretch/>
        </p:blipFill>
        <p:spPr bwMode="auto">
          <a:xfrm>
            <a:off x="6946324" y="1456428"/>
            <a:ext cx="2088970" cy="20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B43AAFE-4AF4-421C-AA97-6CE070F6E889}"/>
              </a:ext>
            </a:extLst>
          </p:cNvPr>
          <p:cNvSpPr txBox="1">
            <a:spLocks/>
          </p:cNvSpPr>
          <p:nvPr/>
        </p:nvSpPr>
        <p:spPr>
          <a:xfrm>
            <a:off x="88422" y="206544"/>
            <a:ext cx="4995940" cy="705244"/>
          </a:xfrm>
          <a:prstGeom prst="rect">
            <a:avLst/>
          </a:prstGeom>
        </p:spPr>
        <p:txBody>
          <a:bodyPr vert="horz" lIns="68580" tIns="34290" rIns="68580" bIns="34290" rtlCol="0" anchor="b">
            <a:normAutofit lnSpcReduction="10000"/>
          </a:bodyPr>
          <a:lstStyle>
            <a:lvl1pPr algn="ctr" defTabSz="914400" rtl="0" eaLnBrk="1" latinLnBrk="0" hangingPunct="1">
              <a:lnSpc>
                <a:spcPct val="90000"/>
              </a:lnSpc>
              <a:spcBef>
                <a:spcPct val="0"/>
              </a:spcBef>
              <a:buNone/>
              <a:defRPr sz="2200" b="1" i="0" kern="1200">
                <a:solidFill>
                  <a:schemeClr val="tx1">
                    <a:lumMod val="65000"/>
                    <a:lumOff val="35000"/>
                  </a:schemeClr>
                </a:solidFill>
                <a:latin typeface="Calibri" panose="020F0502020204030204" pitchFamily="34" charset="0"/>
                <a:ea typeface="+mj-ea"/>
                <a:cs typeface="Calibri" panose="020F0502020204030204" pitchFamily="34" charset="0"/>
              </a:defRPr>
            </a:lvl1pPr>
          </a:lstStyle>
          <a:p>
            <a:pPr algn="l"/>
            <a:r>
              <a:rPr lang="en-US" sz="2400" b="0" dirty="0">
                <a:solidFill>
                  <a:schemeClr val="bg2"/>
                </a:solidFill>
              </a:rPr>
              <a:t>Moving from “What’s the Matter with You?” to </a:t>
            </a:r>
            <a:r>
              <a:rPr lang="en-US" sz="2700" dirty="0">
                <a:solidFill>
                  <a:schemeClr val="bg2"/>
                </a:solidFill>
              </a:rPr>
              <a:t>“What Matters to You?”</a:t>
            </a:r>
            <a:endParaRPr lang="en-US" sz="2400" dirty="0">
              <a:solidFill>
                <a:schemeClr val="bg2"/>
              </a:solidFill>
            </a:endParaRPr>
          </a:p>
        </p:txBody>
      </p:sp>
      <p:sp>
        <p:nvSpPr>
          <p:cNvPr id="47" name="Content Placeholder 2">
            <a:extLst>
              <a:ext uri="{FF2B5EF4-FFF2-40B4-BE49-F238E27FC236}">
                <a16:creationId xmlns:a16="http://schemas.microsoft.com/office/drawing/2014/main" id="{B211AC8D-9B99-4551-902D-270FFB289DD2}"/>
              </a:ext>
            </a:extLst>
          </p:cNvPr>
          <p:cNvSpPr>
            <a:spLocks noGrp="1"/>
          </p:cNvSpPr>
          <p:nvPr>
            <p:ph idx="1"/>
          </p:nvPr>
        </p:nvSpPr>
        <p:spPr>
          <a:xfrm>
            <a:off x="53537" y="1723403"/>
            <a:ext cx="4433355" cy="2966282"/>
          </a:xfrm>
        </p:spPr>
        <p:txBody>
          <a:bodyPr vert="horz" lIns="68580" tIns="34290" rIns="68580" bIns="34290" rtlCol="0" anchor="t" anchorCtr="0">
            <a:normAutofit/>
          </a:bodyPr>
          <a:lstStyle/>
          <a:p>
            <a:pPr marL="171450" lvl="1" indent="0" algn="ctr">
              <a:buNone/>
              <a:defRPr/>
            </a:pPr>
            <a:r>
              <a:rPr lang="en-US" sz="2000" dirty="0">
                <a:solidFill>
                  <a:srgbClr val="003F72"/>
                </a:solidFill>
              </a:rPr>
              <a:t>Whole Health is an approach to health care that </a:t>
            </a:r>
            <a:r>
              <a:rPr lang="en-US" sz="2000" b="1" dirty="0">
                <a:solidFill>
                  <a:srgbClr val="003F72"/>
                </a:solidFill>
              </a:rPr>
              <a:t>empowers</a:t>
            </a:r>
            <a:r>
              <a:rPr lang="en-US" sz="2000" dirty="0">
                <a:solidFill>
                  <a:srgbClr val="003F72"/>
                </a:solidFill>
              </a:rPr>
              <a:t> and </a:t>
            </a:r>
            <a:r>
              <a:rPr lang="en-US" sz="2000" b="1" dirty="0">
                <a:solidFill>
                  <a:srgbClr val="003F72"/>
                </a:solidFill>
              </a:rPr>
              <a:t>equips</a:t>
            </a:r>
            <a:r>
              <a:rPr lang="en-US" sz="2000" dirty="0">
                <a:solidFill>
                  <a:srgbClr val="003F72"/>
                </a:solidFill>
              </a:rPr>
              <a:t> people to take charge of their health and well-being and live their life to the fullest.</a:t>
            </a:r>
          </a:p>
          <a:p>
            <a:pPr marL="342900" lvl="1">
              <a:defRPr/>
            </a:pPr>
            <a:endParaRPr lang="en-US" sz="1500" dirty="0"/>
          </a:p>
        </p:txBody>
      </p:sp>
      <p:pic>
        <p:nvPicPr>
          <p:cNvPr id="2" name="Picture 1" descr="Diagram&#10;&#10;Description automatically generated">
            <a:extLst>
              <a:ext uri="{FF2B5EF4-FFF2-40B4-BE49-F238E27FC236}">
                <a16:creationId xmlns:a16="http://schemas.microsoft.com/office/drawing/2014/main" id="{9C67A20F-2B8A-4A91-A2A7-E21532C8BDB0}"/>
              </a:ext>
            </a:extLst>
          </p:cNvPr>
          <p:cNvPicPr>
            <a:picLocks noChangeAspect="1"/>
          </p:cNvPicPr>
          <p:nvPr/>
        </p:nvPicPr>
        <p:blipFill rotWithShape="1">
          <a:blip r:embed="rId5"/>
          <a:srcRect t="5575" r="-2" b="970"/>
          <a:stretch/>
        </p:blipFill>
        <p:spPr>
          <a:xfrm>
            <a:off x="4632251" y="1251395"/>
            <a:ext cx="2150812" cy="2407187"/>
          </a:xfrm>
          <a:prstGeom prst="rect">
            <a:avLst/>
          </a:prstGeom>
        </p:spPr>
      </p:pic>
      <p:sp>
        <p:nvSpPr>
          <p:cNvPr id="3" name="TextBox 2">
            <a:extLst>
              <a:ext uri="{FF2B5EF4-FFF2-40B4-BE49-F238E27FC236}">
                <a16:creationId xmlns:a16="http://schemas.microsoft.com/office/drawing/2014/main" id="{292D197B-C97D-4768-8DA3-7CD938D7A93A}"/>
              </a:ext>
            </a:extLst>
          </p:cNvPr>
          <p:cNvSpPr txBox="1"/>
          <p:nvPr/>
        </p:nvSpPr>
        <p:spPr>
          <a:xfrm>
            <a:off x="4962166" y="3551048"/>
            <a:ext cx="2031023" cy="369332"/>
          </a:xfrm>
          <a:prstGeom prst="rect">
            <a:avLst/>
          </a:prstGeom>
          <a:noFill/>
        </p:spPr>
        <p:txBody>
          <a:bodyPr wrap="square" rtlCol="0">
            <a:spAutoFit/>
          </a:bodyPr>
          <a:lstStyle/>
          <a:p>
            <a:pPr defTabSz="342900">
              <a:defRPr/>
            </a:pPr>
            <a:r>
              <a:rPr lang="en-US" dirty="0">
                <a:solidFill>
                  <a:srgbClr val="003F72"/>
                </a:solidFill>
                <a:latin typeface="Calibri" panose="020F0502020204030204"/>
              </a:rPr>
              <a:t>Circle of Health</a:t>
            </a:r>
          </a:p>
        </p:txBody>
      </p:sp>
      <p:sp>
        <p:nvSpPr>
          <p:cNvPr id="4" name="TextBox 3">
            <a:extLst>
              <a:ext uri="{FF2B5EF4-FFF2-40B4-BE49-F238E27FC236}">
                <a16:creationId xmlns:a16="http://schemas.microsoft.com/office/drawing/2014/main" id="{316AC822-3B64-4F6A-9412-9BA95800D9B6}"/>
              </a:ext>
            </a:extLst>
          </p:cNvPr>
          <p:cNvSpPr txBox="1"/>
          <p:nvPr/>
        </p:nvSpPr>
        <p:spPr>
          <a:xfrm>
            <a:off x="7383049" y="3597214"/>
            <a:ext cx="2150812" cy="646331"/>
          </a:xfrm>
          <a:prstGeom prst="rect">
            <a:avLst/>
          </a:prstGeom>
          <a:noFill/>
        </p:spPr>
        <p:txBody>
          <a:bodyPr wrap="square" rtlCol="0">
            <a:spAutoFit/>
          </a:bodyPr>
          <a:lstStyle/>
          <a:p>
            <a:pPr defTabSz="342900">
              <a:defRPr/>
            </a:pPr>
            <a:r>
              <a:rPr lang="en-US" dirty="0">
                <a:solidFill>
                  <a:srgbClr val="003F72"/>
                </a:solidFill>
                <a:latin typeface="Calibri" panose="020F0502020204030204"/>
              </a:rPr>
              <a:t>Whole Health System</a:t>
            </a:r>
          </a:p>
        </p:txBody>
      </p:sp>
    </p:spTree>
    <p:extLst>
      <p:ext uri="{BB962C8B-B14F-4D97-AF65-F5344CB8AC3E}">
        <p14:creationId xmlns:p14="http://schemas.microsoft.com/office/powerpoint/2010/main" val="269444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B25A54-55D7-AF25-E1DE-F16DF993B9DA}"/>
              </a:ext>
            </a:extLst>
          </p:cNvPr>
          <p:cNvSpPr>
            <a:spLocks noGrp="1"/>
          </p:cNvSpPr>
          <p:nvPr>
            <p:ph idx="1"/>
          </p:nvPr>
        </p:nvSpPr>
        <p:spPr>
          <a:xfrm>
            <a:off x="59473" y="1566145"/>
            <a:ext cx="9144000" cy="3931731"/>
          </a:xfrm>
        </p:spPr>
        <p:txBody>
          <a:bodyPr>
            <a:normAutofit fontScale="47500" lnSpcReduction="20000"/>
          </a:bodyPr>
          <a:lstStyle/>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“Growing interest in moving away from a reductionistic view of the person and health services</a:t>
            </a:r>
          </a:p>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Focus on improving the health of the whole person—current routinely collected measures often do not capture  change that might be engendered by Whole Health</a:t>
            </a:r>
          </a:p>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Need for agreement on what this focus entails and how to measure its achievement</a:t>
            </a:r>
          </a:p>
          <a:p>
            <a:pPr algn="l">
              <a:spcBef>
                <a:spcPts val="600"/>
              </a:spcBef>
              <a:buFont typeface="Arial" panose="020B0604020202020204" pitchFamily="34" charset="0"/>
              <a:buChar char="•"/>
            </a:pPr>
            <a:r>
              <a:rPr lang="en-US" sz="3400" b="0" i="0" dirty="0">
                <a:effectLst/>
                <a:latin typeface="Gibson Thin" pitchFamily="50" charset="0"/>
                <a:ea typeface="Gibson Thin" pitchFamily="50" charset="0"/>
              </a:rPr>
              <a:t>Suggestions for moving the measurement discussion forward:</a:t>
            </a:r>
          </a:p>
          <a:p>
            <a:pPr marL="742950" lvl="1" indent="-285750" algn="l">
              <a:spcBef>
                <a:spcPts val="900"/>
              </a:spcBef>
              <a:buFont typeface="Arial" panose="020B0604020202020204" pitchFamily="34" charset="0"/>
              <a:buChar char="•"/>
            </a:pPr>
            <a:r>
              <a:rPr lang="en-US" sz="3400" b="0" i="0" dirty="0">
                <a:effectLst/>
                <a:latin typeface="Gibson Thin" pitchFamily="50" charset="0"/>
                <a:ea typeface="Gibson Thin" pitchFamily="50" charset="0"/>
              </a:rPr>
              <a:t>Separate measurement of whole person health (WPH) from measurement of WPH determinants</a:t>
            </a:r>
          </a:p>
          <a:p>
            <a:pPr marL="742950" lvl="1" indent="-285750" algn="l">
              <a:spcBef>
                <a:spcPts val="900"/>
              </a:spcBef>
              <a:buFont typeface="Arial" panose="020B0604020202020204" pitchFamily="34" charset="0"/>
              <a:buChar char="•"/>
            </a:pPr>
            <a:r>
              <a:rPr lang="en-US" sz="3400" b="0" i="0" dirty="0">
                <a:effectLst/>
                <a:latin typeface="Gibson Thin" pitchFamily="50" charset="0"/>
                <a:ea typeface="Gibson Thin" pitchFamily="50" charset="0"/>
              </a:rPr>
              <a:t>WPH: end goal or ultimate outcome to improve and/or maintain</a:t>
            </a:r>
          </a:p>
          <a:p>
            <a:pPr marL="742950" lvl="1" indent="-285750" algn="l">
              <a:spcBef>
                <a:spcPts val="900"/>
              </a:spcBef>
              <a:buFont typeface="Arial" panose="020B0604020202020204" pitchFamily="34" charset="0"/>
              <a:buChar char="•"/>
            </a:pPr>
            <a:r>
              <a:rPr lang="en-US" sz="3400" b="0" i="0" dirty="0">
                <a:effectLst/>
                <a:latin typeface="Gibson Thin" pitchFamily="50" charset="0"/>
                <a:ea typeface="Gibson Thin" pitchFamily="50" charset="0"/>
              </a:rPr>
              <a:t>WPH determinants: things that can be intervened upon to maximize WPH</a:t>
            </a:r>
            <a:r>
              <a:rPr lang="en-US" sz="3400" b="0" i="0" dirty="0">
                <a:effectLst/>
                <a:latin typeface="Gibson Thin" pitchFamily="50" charset="0"/>
                <a:ea typeface="Gibson Thin" pitchFamily="50" charset="0"/>
                <a:hlinkClick r:id="rId3">
                  <a:extLst>
                    <a:ext uri="{A12FA001-AC4F-418D-AE19-62706E023703}">
                      <ahyp:hlinkClr xmlns:ahyp="http://schemas.microsoft.com/office/drawing/2018/hyperlinkcolor" val="tx"/>
                    </a:ext>
                  </a:extLst>
                </a:hlinkClick>
              </a:rPr>
              <a:t>”</a:t>
            </a:r>
            <a:endParaRPr lang="en-US" sz="4500" dirty="0">
              <a:latin typeface="Gibson Thin" pitchFamily="50" charset="0"/>
              <a:ea typeface="Gibson Thin" pitchFamily="50" charset="0"/>
              <a:hlinkClick r:id="rId3">
                <a:extLst>
                  <a:ext uri="{A12FA001-AC4F-418D-AE19-62706E023703}">
                    <ahyp:hlinkClr xmlns:ahyp="http://schemas.microsoft.com/office/drawing/2018/hyperlinkcolor" val="tx"/>
                  </a:ext>
                </a:extLst>
              </a:hlinkClick>
            </a:endParaRPr>
          </a:p>
          <a:p>
            <a:pPr marL="457200" lvl="1" indent="0" algn="l">
              <a:spcBef>
                <a:spcPts val="900"/>
              </a:spcBef>
              <a:buNone/>
            </a:pPr>
            <a:r>
              <a:rPr lang="en-US" sz="2900" dirty="0">
                <a:latin typeface="Gibson Thin" pitchFamily="50" charset="0"/>
                <a:ea typeface="Gibson Thin" pitchFamily="50" charset="0"/>
                <a:hlinkClick r:id="rId3">
                  <a:extLst>
                    <a:ext uri="{A12FA001-AC4F-418D-AE19-62706E023703}">
                      <ahyp:hlinkClr xmlns:ahyp="http://schemas.microsoft.com/office/drawing/2018/hyperlinkcolor" val="tx"/>
                    </a:ext>
                  </a:extLst>
                </a:hlinkClick>
              </a:rPr>
              <a:t>Measuring What Matters: Medical Care Special Issue </a:t>
            </a:r>
            <a:r>
              <a:rPr lang="en-US" sz="2900" dirty="0">
                <a:solidFill>
                  <a:srgbClr val="F58B4F"/>
                </a:solidFill>
                <a:latin typeface="Gibson Thin" pitchFamily="50" charset="0"/>
                <a:ea typeface="Gibson Thin" pitchFamily="50" charset="0"/>
                <a:hlinkClick r:id="rId3">
                  <a:extLst>
                    <a:ext uri="{A12FA001-AC4F-418D-AE19-62706E023703}">
                      <ahyp:hlinkClr xmlns:ahyp="http://schemas.microsoft.com/office/drawing/2018/hyperlinkcolor" val="tx"/>
                    </a:ext>
                  </a:extLst>
                </a:hlinkClick>
              </a:rPr>
              <a:t>December 2024 - Volume 62 - Issue 12 : Medical Care</a:t>
            </a:r>
            <a:endParaRPr lang="en-US" sz="2900" b="0" i="0" dirty="0">
              <a:effectLst/>
              <a:latin typeface="Gibson Thin" pitchFamily="50" charset="0"/>
              <a:ea typeface="Gibson Thin" pitchFamily="50" charset="0"/>
            </a:endParaRPr>
          </a:p>
          <a:p>
            <a:endParaRPr lang="en-US" dirty="0"/>
          </a:p>
        </p:txBody>
      </p:sp>
      <p:sp>
        <p:nvSpPr>
          <p:cNvPr id="3" name="Title 2">
            <a:extLst>
              <a:ext uri="{FF2B5EF4-FFF2-40B4-BE49-F238E27FC236}">
                <a16:creationId xmlns:a16="http://schemas.microsoft.com/office/drawing/2014/main" id="{2430FCDA-2DDE-5250-49D8-8D89A178F2DA}"/>
              </a:ext>
            </a:extLst>
          </p:cNvPr>
          <p:cNvSpPr>
            <a:spLocks noGrp="1"/>
          </p:cNvSpPr>
          <p:nvPr>
            <p:ph type="title"/>
          </p:nvPr>
        </p:nvSpPr>
        <p:spPr>
          <a:xfrm>
            <a:off x="391137" y="192666"/>
            <a:ext cx="7765094" cy="941796"/>
          </a:xfrm>
        </p:spPr>
        <p:txBody>
          <a:bodyPr/>
          <a:lstStyle/>
          <a:p>
            <a:r>
              <a:rPr lang="en-US" sz="3600" dirty="0">
                <a:solidFill>
                  <a:srgbClr val="5874A9"/>
                </a:solidFill>
                <a:latin typeface="Gibson" pitchFamily="50" charset="0"/>
                <a:ea typeface="Gibson" pitchFamily="50" charset="0"/>
                <a:cs typeface="Arial" panose="020B0604020202020204" pitchFamily="34" charset="0"/>
              </a:rPr>
              <a:t>A Perspective on the Measurement of Whole Person Health</a:t>
            </a:r>
          </a:p>
        </p:txBody>
      </p:sp>
      <p:sp>
        <p:nvSpPr>
          <p:cNvPr id="4" name="TextBox 3">
            <a:extLst>
              <a:ext uri="{FF2B5EF4-FFF2-40B4-BE49-F238E27FC236}">
                <a16:creationId xmlns:a16="http://schemas.microsoft.com/office/drawing/2014/main" id="{F9C537E4-98A1-B578-EC0E-CDE3DA4D92BF}"/>
              </a:ext>
            </a:extLst>
          </p:cNvPr>
          <p:cNvSpPr txBox="1"/>
          <p:nvPr/>
        </p:nvSpPr>
        <p:spPr>
          <a:xfrm>
            <a:off x="701946" y="4950834"/>
            <a:ext cx="7454285" cy="446276"/>
          </a:xfrm>
          <a:prstGeom prst="rect">
            <a:avLst/>
          </a:prstGeom>
          <a:noFill/>
        </p:spPr>
        <p:txBody>
          <a:bodyPr wrap="none" rtlCol="0">
            <a:spAutoFit/>
          </a:bodyPr>
          <a:lstStyle/>
          <a:p>
            <a:r>
              <a:rPr lang="en-US" sz="500" b="0" i="0" dirty="0">
                <a:solidFill>
                  <a:srgbClr val="1B1B1B"/>
                </a:solidFill>
                <a:effectLst/>
                <a:latin typeface="Roboto Mono Web"/>
              </a:rPr>
              <a:t>Herman, P. M., Rodriguez, A., Edelen, M. O., </a:t>
            </a:r>
            <a:r>
              <a:rPr lang="en-US" sz="500" b="0" i="0" dirty="0" err="1">
                <a:solidFill>
                  <a:srgbClr val="1B1B1B"/>
                </a:solidFill>
                <a:effectLst/>
                <a:latin typeface="Roboto Mono Web"/>
              </a:rPr>
              <a:t>DiGuiseppi</a:t>
            </a:r>
            <a:r>
              <a:rPr lang="en-US" sz="500" b="0" i="0" dirty="0">
                <a:solidFill>
                  <a:srgbClr val="1B1B1B"/>
                </a:solidFill>
                <a:effectLst/>
                <a:latin typeface="Roboto Mono Web"/>
              </a:rPr>
              <a:t>, G., Zeng, C., Coulter, I. D., &amp; Hays, R. D. (2024). A Perspective on the Measurement of Whole Person Health. </a:t>
            </a:r>
            <a:r>
              <a:rPr lang="en-US" sz="500" b="0" i="1" dirty="0">
                <a:solidFill>
                  <a:srgbClr val="1B1B1B"/>
                </a:solidFill>
                <a:effectLst/>
                <a:latin typeface="Roboto Mono Web"/>
              </a:rPr>
              <a:t>Medical care</a:t>
            </a:r>
            <a:r>
              <a:rPr lang="en-US" sz="500" b="0" i="0" dirty="0">
                <a:solidFill>
                  <a:srgbClr val="1B1B1B"/>
                </a:solidFill>
                <a:effectLst/>
                <a:latin typeface="Roboto Mono Web"/>
              </a:rPr>
              <a:t>, </a:t>
            </a:r>
            <a:r>
              <a:rPr lang="en-US" sz="500" b="0" i="1" dirty="0">
                <a:solidFill>
                  <a:srgbClr val="1B1B1B"/>
                </a:solidFill>
                <a:effectLst/>
                <a:latin typeface="Roboto Mono Web"/>
              </a:rPr>
              <a:t>62</a:t>
            </a:r>
            <a:r>
              <a:rPr lang="en-US" sz="500" b="0" i="0" dirty="0">
                <a:solidFill>
                  <a:srgbClr val="1B1B1B"/>
                </a:solidFill>
                <a:effectLst/>
                <a:latin typeface="Roboto Mono Web"/>
              </a:rPr>
              <a:t>(12 Suppl 1), S24–S26. https://doi.org/10.1097/MLR.0000000000002047</a:t>
            </a:r>
          </a:p>
          <a:p>
            <a:endParaRPr lang="en-US" dirty="0"/>
          </a:p>
        </p:txBody>
      </p:sp>
    </p:spTree>
    <p:extLst>
      <p:ext uri="{BB962C8B-B14F-4D97-AF65-F5344CB8AC3E}">
        <p14:creationId xmlns:p14="http://schemas.microsoft.com/office/powerpoint/2010/main" val="1079671836"/>
      </p:ext>
    </p:extLst>
  </p:cSld>
  <p:clrMapOvr>
    <a:masterClrMapping/>
  </p:clrMapOvr>
</p:sld>
</file>

<file path=ppt/theme/theme1.xml><?xml version="1.0" encoding="utf-8"?>
<a:theme xmlns:a="http://schemas.openxmlformats.org/drawingml/2006/main" name="Office Theme">
  <a:themeElements>
    <a:clrScheme name="ACIMH Colors">
      <a:dk1>
        <a:srgbClr val="232B41"/>
      </a:dk1>
      <a:lt1>
        <a:srgbClr val="232B41"/>
      </a:lt1>
      <a:dk2>
        <a:srgbClr val="577CA6"/>
      </a:dk2>
      <a:lt2>
        <a:srgbClr val="FFFFFF"/>
      </a:lt2>
      <a:accent1>
        <a:srgbClr val="6EAC8D"/>
      </a:accent1>
      <a:accent2>
        <a:srgbClr val="6DAB8D"/>
      </a:accent2>
      <a:accent3>
        <a:srgbClr val="6DAB8D"/>
      </a:accent3>
      <a:accent4>
        <a:srgbClr val="6DAB8D"/>
      </a:accent4>
      <a:accent5>
        <a:srgbClr val="6DAB8D"/>
      </a:accent5>
      <a:accent6>
        <a:srgbClr val="6DAB8D"/>
      </a:accent6>
      <a:hlink>
        <a:srgbClr val="F58B4F"/>
      </a:hlink>
      <a:folHlink>
        <a:srgbClr val="B4B4B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56DFF"/>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25400" cap="rnd">
          <a:solidFill>
            <a:srgbClr val="B7BFC4"/>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980F92670A9C4D90B828D9E969709F" ma:contentTypeVersion="4" ma:contentTypeDescription="Create a new document." ma:contentTypeScope="" ma:versionID="3d5aa7219659a39eb1c969e7e4ce336f">
  <xsd:schema xmlns:xsd="http://www.w3.org/2001/XMLSchema" xmlns:xs="http://www.w3.org/2001/XMLSchema" xmlns:p="http://schemas.microsoft.com/office/2006/metadata/properties" xmlns:ns2="4a829009-3a4f-4a2d-8394-ae3d00624775" targetNamespace="http://schemas.microsoft.com/office/2006/metadata/properties" ma:root="true" ma:fieldsID="a420197f25325f7ad4e54aa4fcd3cc9d" ns2:_="">
    <xsd:import namespace="4a829009-3a4f-4a2d-8394-ae3d006247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29009-3a4f-4a2d-8394-ae3d006247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C4212C-5C97-4A40-A790-C3837E077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829009-3a4f-4a2d-8394-ae3d006247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A4A9BA-EFBF-48AC-A51E-9D683789AE64}">
  <ds:schemaRefs>
    <ds:schemaRef ds:uri="http://schemas.microsoft.com/sharepoint/v3/contenttype/forms"/>
  </ds:schemaRefs>
</ds:datastoreItem>
</file>

<file path=customXml/itemProps3.xml><?xml version="1.0" encoding="utf-8"?>
<ds:datastoreItem xmlns:ds="http://schemas.openxmlformats.org/officeDocument/2006/customXml" ds:itemID="{31EB4A2B-8882-4358-8A39-2E1B9D193587}">
  <ds:schemaRefs>
    <ds:schemaRef ds:uri="http://schemas.microsoft.com/office/2006/documentManagement/types"/>
    <ds:schemaRef ds:uri="http://purl.org/dc/dcmitype/"/>
    <ds:schemaRef ds:uri="http://purl.org/dc/elements/1.1/"/>
    <ds:schemaRef ds:uri="4a829009-3a4f-4a2d-8394-ae3d00624775"/>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41128</TotalTime>
  <Words>5886</Words>
  <Application>Microsoft Office PowerPoint</Application>
  <PresentationFormat>On-screen Show (16:9)</PresentationFormat>
  <Paragraphs>481</Paragraphs>
  <Slides>54</Slides>
  <Notes>41</Notes>
  <HiddenSlides>3</HiddenSlides>
  <MMClips>0</MMClips>
  <ScaleCrop>false</ScaleCrop>
  <HeadingPairs>
    <vt:vector size="8" baseType="variant">
      <vt:variant>
        <vt:lpstr>Fonts Used</vt:lpstr>
      </vt:variant>
      <vt:variant>
        <vt:i4>21</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78" baseType="lpstr">
      <vt:lpstr>Aileron Regular</vt:lpstr>
      <vt:lpstr>-apple-system</vt:lpstr>
      <vt:lpstr>Aptos</vt:lpstr>
      <vt:lpstr>Arial</vt:lpstr>
      <vt:lpstr>Calibri</vt:lpstr>
      <vt:lpstr>Calibri Light</vt:lpstr>
      <vt:lpstr>Courier New</vt:lpstr>
      <vt:lpstr>Gibson</vt:lpstr>
      <vt:lpstr>Gibson Light</vt:lpstr>
      <vt:lpstr>Gibson Thin</vt:lpstr>
      <vt:lpstr>Gibson VF</vt:lpstr>
      <vt:lpstr>Gibson VF Light</vt:lpstr>
      <vt:lpstr>Gibson VF Thin</vt:lpstr>
      <vt:lpstr>Google Sans</vt:lpstr>
      <vt:lpstr>Helvetica</vt:lpstr>
      <vt:lpstr>Monaco</vt:lpstr>
      <vt:lpstr>Open Sans</vt:lpstr>
      <vt:lpstr>Roboto</vt:lpstr>
      <vt:lpstr>Roboto Mono Web</vt:lpstr>
      <vt:lpstr>Source Sans Pro</vt:lpstr>
      <vt:lpstr>Wingdings</vt:lpstr>
      <vt:lpstr>Office Theme</vt:lpstr>
      <vt:lpstr>1_Office Theme</vt:lpstr>
      <vt:lpstr>Document</vt:lpstr>
      <vt:lpstr>PowerPoint Presentation</vt:lpstr>
      <vt:lpstr>Welcome</vt:lpstr>
      <vt:lpstr>Disclosures</vt:lpstr>
      <vt:lpstr>Acknowledgement </vt:lpstr>
      <vt:lpstr>Goal</vt:lpstr>
      <vt:lpstr>Learning Objectives</vt:lpstr>
      <vt:lpstr>PowerPoint Presentation</vt:lpstr>
      <vt:lpstr>PowerPoint Presentation</vt:lpstr>
      <vt:lpstr>A Perspective on the Measurement of Whole Person Health</vt:lpstr>
      <vt:lpstr>Whole Person Research and Coordination Center </vt:lpstr>
      <vt:lpstr>NCCIH Whole Person Index </vt:lpstr>
      <vt:lpstr> </vt:lpstr>
      <vt:lpstr>Well-Being Signs</vt:lpstr>
      <vt:lpstr>PowerPoint Presentation</vt:lpstr>
      <vt:lpstr>PowerPoint Presentation</vt:lpstr>
      <vt:lpstr>PowerPoint Presentation</vt:lpstr>
      <vt:lpstr>WHITS Focus:</vt:lpstr>
      <vt:lpstr>PowerPoint Presentation</vt:lpstr>
      <vt:lpstr>PowerPoint Presentation</vt:lpstr>
      <vt:lpstr>Measurement Framework Purpose</vt:lpstr>
      <vt:lpstr>Goals of the Framework</vt:lpstr>
      <vt:lpstr>Framework &amp; Collaboration</vt:lpstr>
      <vt:lpstr>Samples from the Framework</vt:lpstr>
      <vt:lpstr>Framework   Skeleton</vt:lpstr>
      <vt:lpstr>Sample from Stakeholder  Section</vt:lpstr>
      <vt:lpstr>Measurement Table Example:</vt:lpstr>
      <vt:lpstr>PowerPoint Presentation</vt:lpstr>
      <vt:lpstr>MEASURING WHAT MATTERS MOST </vt:lpstr>
      <vt:lpstr>Value of CIH and Whole Health for Chronic Pain Patients</vt:lpstr>
      <vt:lpstr>VHA PMOP PAIN MEASURE SET</vt:lpstr>
      <vt:lpstr>PowerPoint Presentation</vt:lpstr>
      <vt:lpstr>Why create a logic model?</vt:lpstr>
      <vt:lpstr>What is a Logic Model?</vt:lpstr>
      <vt:lpstr>PowerPoint Presentation</vt:lpstr>
      <vt:lpstr>PowerPoint Presentation</vt:lpstr>
      <vt:lpstr>PowerPoint Presentation</vt:lpstr>
      <vt:lpstr>WHY WE DEVELOPED OUR LOGIC MODEL</vt:lpstr>
      <vt:lpstr>PowerPoint Presentation</vt:lpstr>
      <vt:lpstr>What Did We Measure and Why?</vt:lpstr>
      <vt:lpstr>PowerPoint Presentation</vt:lpstr>
      <vt:lpstr>PowerPoint Presentation</vt:lpstr>
      <vt:lpstr>Stakeholder Analysis and Measures </vt:lpstr>
      <vt:lpstr>Stakeholder Analysis Process</vt:lpstr>
      <vt:lpstr>Internal Health System Stakeholders</vt:lpstr>
      <vt:lpstr>External Health System Stakeholders</vt:lpstr>
      <vt:lpstr>Value is in the eye of the…..</vt:lpstr>
      <vt:lpstr>Value is in the eye of the…..</vt:lpstr>
      <vt:lpstr>Stakeholders Analysis and Measures </vt:lpstr>
      <vt:lpstr>Comments, Questions,  Discussion on Usability, Feasibility, Partners, and Opportunity Areas</vt:lpstr>
      <vt:lpstr>STAY CONNECTED</vt:lpstr>
      <vt:lpstr>Selected References and Resources</vt:lpstr>
      <vt:lpstr>PowerPoint Presentation</vt:lpstr>
      <vt:lpstr>PowerPoint Presentation</vt:lpstr>
      <vt:lpstr>Sample  Lessons from VHA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dc:creator>
  <cp:lastModifiedBy>Taryn De Sio Garber</cp:lastModifiedBy>
  <cp:revision>839</cp:revision>
  <dcterms:created xsi:type="dcterms:W3CDTF">2018-04-20T13:17:00Z</dcterms:created>
  <dcterms:modified xsi:type="dcterms:W3CDTF">2025-02-27T23:22:34Z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0x010100B9980F92670A9C4D90B828D9E969709F</vt:lpwstr>
  </property>
</Properties>
</file>